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Play"/>
      <p:regular r:id="rId23"/>
      <p:bold r:id="rId24"/>
    </p:embeddedFont>
    <p:embeddedFont>
      <p:font typeface="Nunito"/>
      <p:regular r:id="rId25"/>
      <p:bold r:id="rId26"/>
      <p:italic r:id="rId27"/>
      <p:boldItalic r:id="rId28"/>
    </p:embeddedFont>
    <p:embeddedFont>
      <p:font typeface="Maven Pro"/>
      <p:regular r:id="rId29"/>
      <p:bold r:id="rId30"/>
    </p:embeddedFont>
    <p:embeddedFont>
      <p:font typeface="Roboto Mon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5" roundtripDataSignature="AMtx7mjOuGxUX/3+5AmbbzRroDfEZBsO1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Play-bold.fntdata"/><Relationship Id="rId23" Type="http://schemas.openxmlformats.org/officeDocument/2006/relationships/font" Target="fonts/Play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avenPr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Mono-regular.fntdata"/><Relationship Id="rId30" Type="http://schemas.openxmlformats.org/officeDocument/2006/relationships/font" Target="fonts/MavenPro-bold.fntdata"/><Relationship Id="rId11" Type="http://schemas.openxmlformats.org/officeDocument/2006/relationships/slide" Target="slides/slide7.xml"/><Relationship Id="rId33" Type="http://schemas.openxmlformats.org/officeDocument/2006/relationships/font" Target="fonts/RobotoMono-italic.fntdata"/><Relationship Id="rId10" Type="http://schemas.openxmlformats.org/officeDocument/2006/relationships/slide" Target="slides/slide6.xml"/><Relationship Id="rId32" Type="http://schemas.openxmlformats.org/officeDocument/2006/relationships/font" Target="fonts/RobotoMono-bold.fntdata"/><Relationship Id="rId13" Type="http://schemas.openxmlformats.org/officeDocument/2006/relationships/slide" Target="slides/slide9.xml"/><Relationship Id="rId35" Type="http://customschemas.google.com/relationships/presentationmetadata" Target="metadata"/><Relationship Id="rId12" Type="http://schemas.openxmlformats.org/officeDocument/2006/relationships/slide" Target="slides/slide8.xml"/><Relationship Id="rId34" Type="http://schemas.openxmlformats.org/officeDocument/2006/relationships/font" Target="fonts/RobotoMon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af1b067d97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3af1b067d97_3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ae5143afb7_3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g3ae5143afb7_3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af1b067d97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3af1b067d97_3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ae5143afb7_3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ae5143afb7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ae5143afb7_3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ae5143afb7_3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ae5143afb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g3ae5143afb7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ae5143afb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The key improvement for occlusion is increasing track_buffer so short occlusions don’t immediately kill the identity.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30" name="Google Shape;430;g3ae5143afb7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ae5143afb7_3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3ae5143afb7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ae57814a45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ae57814a4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9455afd336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9455afd33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After data augmentation we trained the detector - the Faster R-CNN with a ResNet-50 FPN backbone.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 Its main goal was to find and draw boxes around people in every frame so later stages, like tracking and re-identification, have input to work with.</a:t>
            </a:r>
            <a:endParaRPr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we started with a pretrained model and fine-tuned it for just two classes: </a:t>
            </a:r>
            <a:r>
              <a:rPr i="1" lang="en-US">
                <a:solidFill>
                  <a:schemeClr val="dk1"/>
                </a:solidFill>
              </a:rPr>
              <a:t>person</a:t>
            </a:r>
            <a:r>
              <a:rPr lang="en-US">
                <a:solidFill>
                  <a:schemeClr val="dk1"/>
                </a:solidFill>
              </a:rPr>
              <a:t> and </a:t>
            </a:r>
            <a:r>
              <a:rPr i="1" lang="en-US">
                <a:solidFill>
                  <a:schemeClr val="dk1"/>
                </a:solidFill>
              </a:rPr>
              <a:t>background</a:t>
            </a:r>
            <a:r>
              <a:rPr lang="en-US">
                <a:solidFill>
                  <a:schemeClr val="dk1"/>
                </a:solidFill>
              </a:rPr>
              <a:t>.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 To make training faster and more stable, We froze the backbone that’s the feature extractor and trained only the top classification and box-prediction layers.</a:t>
            </a:r>
            <a:endParaRPr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The optimizer we used was </a:t>
            </a:r>
            <a:r>
              <a:rPr b="1" lang="en-US">
                <a:solidFill>
                  <a:schemeClr val="dk1"/>
                </a:solidFill>
              </a:rPr>
              <a:t>SGD</a:t>
            </a:r>
            <a:r>
              <a:rPr lang="en-US">
                <a:solidFill>
                  <a:schemeClr val="dk1"/>
                </a:solidFill>
              </a:rPr>
              <a:t> with:</a:t>
            </a:r>
            <a:endParaRPr>
              <a:solidFill>
                <a:schemeClr val="dk1"/>
              </a:solidFill>
            </a:endParaRPr>
          </a:p>
          <a:p>
            <a:pPr indent="-298450" lvl="0" marL="8382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learning rate = 0.005</a:t>
            </a:r>
            <a:endParaRPr>
              <a:solidFill>
                <a:schemeClr val="dk1"/>
              </a:solidFill>
            </a:endParaRPr>
          </a:p>
          <a:p>
            <a:pPr indent="-298450" lvl="0" marL="838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momentum = 0.9</a:t>
            </a:r>
            <a:endParaRPr>
              <a:solidFill>
                <a:schemeClr val="dk1"/>
              </a:solidFill>
            </a:endParaRPr>
          </a:p>
          <a:p>
            <a:pPr indent="-298450" lvl="0" marL="838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weight decay = 5×10⁻⁴</a:t>
            </a:r>
            <a:endParaRPr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The learning rate drops at </a:t>
            </a:r>
            <a:r>
              <a:rPr b="1" lang="en-US">
                <a:solidFill>
                  <a:schemeClr val="dk1"/>
                </a:solidFill>
              </a:rPr>
              <a:t>epochs 6 and 10</a:t>
            </a:r>
            <a:r>
              <a:rPr lang="en-US">
                <a:solidFill>
                  <a:schemeClr val="dk1"/>
                </a:solidFill>
              </a:rPr>
              <a:t> by a factor of 0.1 to help it converge smoothly.</a:t>
            </a:r>
            <a:endParaRPr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we saved both </a:t>
            </a:r>
            <a:r>
              <a:rPr i="1" lang="en-US">
                <a:solidFill>
                  <a:schemeClr val="dk1"/>
                </a:solidFill>
              </a:rPr>
              <a:t>best</a:t>
            </a:r>
            <a:r>
              <a:rPr lang="en-US">
                <a:solidFill>
                  <a:schemeClr val="dk1"/>
                </a:solidFill>
              </a:rPr>
              <a:t> and </a:t>
            </a:r>
            <a:r>
              <a:rPr i="1" lang="en-US">
                <a:solidFill>
                  <a:schemeClr val="dk1"/>
                </a:solidFill>
              </a:rPr>
              <a:t>last</a:t>
            </a:r>
            <a:r>
              <a:rPr lang="en-US">
                <a:solidFill>
                  <a:schemeClr val="dk1"/>
                </a:solidFill>
              </a:rPr>
              <a:t> checkpoints so training could resume later and logged metrics like loss, recall, and time per epoch.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9455afd336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9455afd33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After training, we validated how well the detector worked.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 The main metric we used was </a:t>
            </a:r>
            <a:r>
              <a:rPr b="1" lang="en-US">
                <a:solidFill>
                  <a:schemeClr val="dk1"/>
                </a:solidFill>
              </a:rPr>
              <a:t>Recall @ IoU = 0.5</a:t>
            </a:r>
            <a:r>
              <a:rPr lang="en-US">
                <a:solidFill>
                  <a:schemeClr val="dk1"/>
                </a:solidFill>
              </a:rPr>
              <a:t>  that means, for each frame, how many real people were correctly detected with at least 50% overlap between the predicted box and the ground truth.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IoU stands for </a:t>
            </a:r>
            <a:r>
              <a:rPr i="1" lang="en-US">
                <a:solidFill>
                  <a:schemeClr val="dk1"/>
                </a:solidFill>
              </a:rPr>
              <a:t>Intersection over Union</a:t>
            </a:r>
            <a:r>
              <a:rPr lang="en-US">
                <a:solidFill>
                  <a:schemeClr val="dk1"/>
                </a:solidFill>
              </a:rPr>
              <a:t> - it measures how much two boxes overlap. 1.0 means perfect overlap, 0 means none.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we tested multiple </a:t>
            </a:r>
            <a:r>
              <a:rPr b="1" lang="en-US">
                <a:solidFill>
                  <a:schemeClr val="dk1"/>
                </a:solidFill>
              </a:rPr>
              <a:t>score thresholds</a:t>
            </a:r>
            <a:r>
              <a:rPr lang="en-US">
                <a:solidFill>
                  <a:schemeClr val="dk1"/>
                </a:solidFill>
              </a:rPr>
              <a:t> - 0.35, 0.4, 0.45, etc.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 The threshold controls how confident the model must be to keep a box.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 Lower thresholds keep more boxes (catching almost everyone but adding false positives).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 Higher thresholds keep fewer boxes (cleaner results but might miss people).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As shown in the table, a threshold of </a:t>
            </a:r>
            <a:r>
              <a:rPr b="1" lang="en-US">
                <a:solidFill>
                  <a:schemeClr val="dk1"/>
                </a:solidFill>
              </a:rPr>
              <a:t>0.35</a:t>
            </a:r>
            <a:r>
              <a:rPr lang="en-US">
                <a:solidFill>
                  <a:schemeClr val="dk1"/>
                </a:solidFill>
              </a:rPr>
              <a:t> gave the best recall (≈0.79), so we ended up using that.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That means at 0.35 confidence, the detector catches almost every person, which is ideal for tracking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9455afd33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9455afd3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Once we had the trained detector, we prepared all the outputs needed by the next stages.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we saved: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the </a:t>
            </a:r>
            <a:r>
              <a:rPr b="1" lang="en-US">
                <a:solidFill>
                  <a:schemeClr val="dk1"/>
                </a:solidFill>
              </a:rPr>
              <a:t>best and last model weights</a:t>
            </a:r>
            <a:r>
              <a:rPr lang="en-US">
                <a:solidFill>
                  <a:schemeClr val="dk1"/>
                </a:solidFill>
              </a:rPr>
              <a:t> (for resuming or comparing checkpoints),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several </a:t>
            </a:r>
            <a:r>
              <a:rPr b="1" lang="en-US">
                <a:solidFill>
                  <a:schemeClr val="dk1"/>
                </a:solidFill>
              </a:rPr>
              <a:t>validation sample images</a:t>
            </a:r>
            <a:r>
              <a:rPr lang="en-US">
                <a:solidFill>
                  <a:schemeClr val="dk1"/>
                </a:solidFill>
              </a:rPr>
              <a:t> showing detected boxes,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and a </a:t>
            </a:r>
            <a:r>
              <a:rPr b="1" lang="en-US">
                <a:solidFill>
                  <a:schemeClr val="dk1"/>
                </a:solidFill>
              </a:rPr>
              <a:t>training_log.json</a:t>
            </a:r>
            <a:r>
              <a:rPr lang="en-US">
                <a:solidFill>
                  <a:schemeClr val="dk1"/>
                </a:solidFill>
              </a:rPr>
              <a:t> that records loss, recall, and timing per epoch.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The key output is </a:t>
            </a:r>
            <a:r>
              <a:rPr b="1" lang="en-US">
                <a:solidFill>
                  <a:schemeClr val="dk1"/>
                </a:solidFill>
              </a:rPr>
              <a:t>detections_val.jsonl</a:t>
            </a:r>
            <a:r>
              <a:rPr lang="en-US">
                <a:solidFill>
                  <a:schemeClr val="dk1"/>
                </a:solidFill>
              </a:rPr>
              <a:t>, which stores results for each frame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 it lists: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the </a:t>
            </a:r>
            <a:r>
              <a:rPr b="1" lang="en-US">
                <a:solidFill>
                  <a:schemeClr val="dk1"/>
                </a:solidFill>
              </a:rPr>
              <a:t>image_id</a:t>
            </a:r>
            <a:r>
              <a:rPr lang="en-US">
                <a:solidFill>
                  <a:schemeClr val="dk1"/>
                </a:solidFill>
              </a:rPr>
              <a:t>,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all detected </a:t>
            </a:r>
            <a:r>
              <a:rPr b="1" lang="en-US">
                <a:solidFill>
                  <a:schemeClr val="dk1"/>
                </a:solidFill>
              </a:rPr>
              <a:t>box coordinates</a:t>
            </a:r>
            <a:r>
              <a:rPr lang="en-US">
                <a:solidFill>
                  <a:schemeClr val="dk1"/>
                </a:solidFill>
              </a:rPr>
              <a:t>,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and their </a:t>
            </a:r>
            <a:r>
              <a:rPr b="1" lang="en-US">
                <a:solidFill>
                  <a:schemeClr val="dk1"/>
                </a:solidFill>
              </a:rPr>
              <a:t>confidence scores</a:t>
            </a:r>
            <a:r>
              <a:rPr lang="en-US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That JSONL file becomes the input for the </a:t>
            </a:r>
            <a:r>
              <a:rPr b="1" lang="en-US">
                <a:solidFill>
                  <a:schemeClr val="dk1"/>
                </a:solidFill>
              </a:rPr>
              <a:t>tracking</a:t>
            </a:r>
            <a:r>
              <a:rPr lang="en-US">
                <a:solidFill>
                  <a:schemeClr val="dk1"/>
                </a:solidFill>
              </a:rPr>
              <a:t> and </a:t>
            </a:r>
            <a:r>
              <a:rPr b="1" lang="en-US">
                <a:solidFill>
                  <a:schemeClr val="dk1"/>
                </a:solidFill>
              </a:rPr>
              <a:t>re-identification</a:t>
            </a:r>
            <a:r>
              <a:rPr lang="en-US">
                <a:solidFill>
                  <a:schemeClr val="dk1"/>
                </a:solidFill>
              </a:rPr>
              <a:t> components.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 Those modules take these detections and start following each person across frames using motion and appearance cues.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Siamese </a:t>
            </a:r>
            <a:r>
              <a:rPr lang="en-US"/>
              <a:t>networks</a:t>
            </a:r>
            <a:r>
              <a:rPr lang="en-US"/>
              <a:t> use 2 branches of identical subnetworks that contain the same weights. This is so 2 images can be processed simultaneously. This 2 identical branch structure is what makes it adept at similarity instead of classification.</a:t>
            </a:r>
            <a:endParaRPr/>
          </a:p>
        </p:txBody>
      </p:sp>
      <p:sp>
        <p:nvSpPr>
          <p:cNvPr id="352" name="Google Shape;35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ae5143afb7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3ae5143afb7_1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g3892db5f844_1_278"/>
          <p:cNvGrpSpPr/>
          <p:nvPr/>
        </p:nvGrpSpPr>
        <p:grpSpPr>
          <a:xfrm>
            <a:off x="9790426" y="4546120"/>
            <a:ext cx="2255173" cy="2310006"/>
            <a:chOff x="7343003" y="3409675"/>
            <a:chExt cx="1691422" cy="1732548"/>
          </a:xfrm>
        </p:grpSpPr>
        <p:grpSp>
          <p:nvGrpSpPr>
            <p:cNvPr id="11" name="Google Shape;11;g3892db5f844_1_278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g3892db5f844_1_278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g3892db5f844_1_278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g3892db5f844_1_278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g3892db5f844_1_278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g3892db5f844_1_278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g3892db5f844_1_278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g3892db5f844_1_278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g3892db5f844_1_278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g3892db5f844_1_278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g3892db5f844_1_278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g3892db5f844_1_278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g3892db5f844_1_278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g3892db5f844_1_278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g3892db5f844_1_278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g3892db5f844_1_278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g3892db5f844_1_278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g3892db5f844_1_27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g3892db5f844_1_278"/>
          <p:cNvGrpSpPr/>
          <p:nvPr/>
        </p:nvGrpSpPr>
        <p:grpSpPr>
          <a:xfrm>
            <a:off x="6724502" y="0"/>
            <a:ext cx="5085303" cy="5118675"/>
            <a:chOff x="5043503" y="0"/>
            <a:chExt cx="3814072" cy="3839102"/>
          </a:xfrm>
        </p:grpSpPr>
        <p:sp>
          <p:nvSpPr>
            <p:cNvPr id="30" name="Google Shape;30;g3892db5f844_1_278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g3892db5f844_1_278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g3892db5f844_1_278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g3892db5f844_1_278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g3892db5f844_1_278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g3892db5f844_1_278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g3892db5f844_1_278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g3892db5f844_1_278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g3892db5f844_1_278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g3892db5f844_1_278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g3892db5f844_1_278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g3892db5f844_1_278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g3892db5f844_1_278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g3892db5f844_1_278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g3892db5f844_1_278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g3892db5f844_1_278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g3892db5f844_1_278"/>
          <p:cNvSpPr txBox="1"/>
          <p:nvPr>
            <p:ph type="ctrTitle"/>
          </p:nvPr>
        </p:nvSpPr>
        <p:spPr>
          <a:xfrm>
            <a:off x="1098667" y="2151750"/>
            <a:ext cx="5673900" cy="2497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g3892db5f844_1_278"/>
          <p:cNvSpPr txBox="1"/>
          <p:nvPr>
            <p:ph idx="1" type="subTitle"/>
          </p:nvPr>
        </p:nvSpPr>
        <p:spPr>
          <a:xfrm>
            <a:off x="1098667" y="4795067"/>
            <a:ext cx="5673900" cy="927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g3892db5f844_1_278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g3892db5f844_1_410"/>
          <p:cNvGrpSpPr/>
          <p:nvPr/>
        </p:nvGrpSpPr>
        <p:grpSpPr>
          <a:xfrm>
            <a:off x="69" y="5465463"/>
            <a:ext cx="12191743" cy="1392365"/>
            <a:chOff x="52" y="4099200"/>
            <a:chExt cx="9144036" cy="1044300"/>
          </a:xfrm>
        </p:grpSpPr>
        <p:grpSp>
          <p:nvGrpSpPr>
            <p:cNvPr id="143" name="Google Shape;143;g3892db5f844_1_410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g3892db5f844_1_4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g3892db5f844_1_41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g3892db5f844_1_4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g3892db5f844_1_4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g3892db5f844_1_410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g3892db5f844_1_4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g3892db5f844_1_41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g3892db5f844_1_4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g3892db5f844_1_410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g3892db5f844_1_4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g3892db5f844_1_410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g3892db5f844_1_4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g3892db5f844_1_41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g3892db5f844_1_4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g3892db5f844_1_4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g3892db5f844_1_410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g3892db5f844_1_4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g3892db5f844_1_4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g3892db5f844_1_4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g3892db5f844_1_410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g3892db5f844_1_410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g3892db5f844_1_410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g3892db5f844_1_410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g3892db5f844_1_410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g3892db5f844_1_410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g3892db5f844_1_410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g3892db5f844_1_41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g3892db5f844_1_410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g3892db5f844_1_410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g3892db5f844_1_410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g3892db5f844_1_410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g3892db5f844_1_410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g3892db5f844_1_410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g3892db5f844_1_410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g3892db5f844_1_410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g3892db5f844_1_410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g3892db5f844_1_41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g3892db5f844_1_410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g3892db5f844_1_410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g3892db5f844_1_410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g3892db5f844_1_410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g3892db5f844_1_410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g3892db5f844_1_410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g3892db5f844_1_410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g3892db5f844_1_410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g3892db5f844_1_410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g3892db5f844_1_41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g3892db5f844_1_410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g3892db5f844_1_410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g3892db5f844_1_410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g3892db5f844_1_410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g3892db5f844_1_410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g3892db5f844_1_410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g3892db5f844_1_410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g3892db5f844_1_410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g3892db5f844_1_410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g3892db5f844_1_41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g3892db5f844_1_410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g3892db5f844_1_410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g3892db5f844_1_410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g3892db5f844_1_410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g3892db5f844_1_410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g3892db5f844_1_410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g3892db5f844_1_410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g3892db5f844_1_410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g3892db5f844_1_410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g3892db5f844_1_4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g3892db5f844_1_410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g3892db5f844_1_410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g3892db5f844_1_410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g3892db5f844_1_410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g3892db5f844_1_410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g3892db5f844_1_410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g3892db5f844_1_410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g3892db5f844_1_410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g3892db5f844_1_410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g3892db5f844_1_41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g3892db5f844_1_410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g3892db5f844_1_410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g3892db5f844_1_410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g3892db5f844_1_410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g3892db5f844_1_410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g3892db5f844_1_410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g3892db5f844_1_410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g3892db5f844_1_410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g3892db5f844_1_410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g3892db5f844_1_41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g3892db5f844_1_410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g3892db5f844_1_410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g3892db5f844_1_410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g3892db5f844_1_410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g3892db5f844_1_410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g3892db5f844_1_410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g3892db5f844_1_410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g3892db5f844_1_410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g3892db5f844_1_410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g3892db5f844_1_41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g3892db5f844_1_410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g3892db5f844_1_410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g3892db5f844_1_410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g3892db5f844_1_410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g3892db5f844_1_410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g3892db5f844_1_410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g3892db5f844_1_410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g3892db5f844_1_410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g3892db5f844_1_410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g3892db5f844_1_41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g3892db5f844_1_410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g3892db5f844_1_410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g3892db5f844_1_410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g3892db5f844_1_410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g3892db5f844_1_410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g3892db5f844_1_410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g3892db5f844_1_410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g3892db5f844_1_410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g3892db5f844_1_410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g3892db5f844_1_41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g3892db5f844_1_410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g3892db5f844_1_410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g3892db5f844_1_410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g3892db5f844_1_410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g3892db5f844_1_410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g3892db5f844_1_410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g3892db5f844_1_410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g3892db5f844_1_410"/>
          <p:cNvSpPr txBox="1"/>
          <p:nvPr>
            <p:ph hasCustomPrompt="1" type="title"/>
          </p:nvPr>
        </p:nvSpPr>
        <p:spPr>
          <a:xfrm>
            <a:off x="1851500" y="1030300"/>
            <a:ext cx="8489100" cy="248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g3892db5f844_1_410"/>
          <p:cNvSpPr txBox="1"/>
          <p:nvPr>
            <p:ph idx="1" type="body"/>
          </p:nvPr>
        </p:nvSpPr>
        <p:spPr>
          <a:xfrm>
            <a:off x="1851500" y="3616400"/>
            <a:ext cx="8489100" cy="14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g3892db5f844_1_410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892db5f844_1_540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892db5f844_1_54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75" name="Google Shape;275;g3892db5f844_1_54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276" name="Google Shape;276;g3892db5f844_1_54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g3892db5f844_1_54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g3892db5f844_1_54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g3892db5f844_1_318"/>
          <p:cNvGrpSpPr/>
          <p:nvPr/>
        </p:nvGrpSpPr>
        <p:grpSpPr>
          <a:xfrm>
            <a:off x="195687" y="4541"/>
            <a:ext cx="1644245" cy="1846001"/>
            <a:chOff x="146769" y="3406"/>
            <a:chExt cx="1233215" cy="1384535"/>
          </a:xfrm>
        </p:grpSpPr>
        <p:grpSp>
          <p:nvGrpSpPr>
            <p:cNvPr id="51" name="Google Shape;51;g3892db5f844_1_318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g3892db5f844_1_318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g3892db5f844_1_318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g3892db5f844_1_318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g3892db5f844_1_318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g3892db5f844_1_318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g3892db5f844_1_318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g3892db5f844_1_318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g3892db5f844_1_318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g3892db5f844_1_318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g3892db5f844_1_318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g3892db5f844_1_318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g3892db5f844_1_318"/>
          <p:cNvGrpSpPr/>
          <p:nvPr/>
        </p:nvGrpSpPr>
        <p:grpSpPr>
          <a:xfrm>
            <a:off x="9033219" y="3871914"/>
            <a:ext cx="2914791" cy="2985925"/>
            <a:chOff x="6775084" y="2904008"/>
            <a:chExt cx="2186148" cy="2239500"/>
          </a:xfrm>
        </p:grpSpPr>
        <p:grpSp>
          <p:nvGrpSpPr>
            <p:cNvPr id="64" name="Google Shape;64;g3892db5f844_1_318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g3892db5f844_1_318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g3892db5f844_1_318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g3892db5f844_1_318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g3892db5f844_1_31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g3892db5f844_1_318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g3892db5f844_1_318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g3892db5f844_1_318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g3892db5f844_1_318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g3892db5f844_1_318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g3892db5f844_1_318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g3892db5f844_1_318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g3892db5f844_1_318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g3892db5f844_1_318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g3892db5f844_1_31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g3892db5f844_1_318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g3892db5f844_1_318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g3892db5f844_1_318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g3892db5f844_1_318"/>
          <p:cNvSpPr txBox="1"/>
          <p:nvPr>
            <p:ph type="title"/>
          </p:nvPr>
        </p:nvSpPr>
        <p:spPr>
          <a:xfrm>
            <a:off x="1098667" y="2151767"/>
            <a:ext cx="7810500" cy="2497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g3892db5f844_1_318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g3892db5f844_1_353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86" name="Google Shape;86;g3892db5f844_1_35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3892db5f844_1_35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g3892db5f844_1_353"/>
          <p:cNvSpPr txBox="1"/>
          <p:nvPr>
            <p:ph type="title"/>
          </p:nvPr>
        </p:nvSpPr>
        <p:spPr>
          <a:xfrm>
            <a:off x="1738400" y="798100"/>
            <a:ext cx="9374100" cy="1332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9" name="Google Shape;89;g3892db5f844_1_353"/>
          <p:cNvSpPr txBox="1"/>
          <p:nvPr>
            <p:ph idx="1" type="body"/>
          </p:nvPr>
        </p:nvSpPr>
        <p:spPr>
          <a:xfrm>
            <a:off x="1738400" y="2653400"/>
            <a:ext cx="9374100" cy="338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0" name="Google Shape;90;g3892db5f844_1_353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g3892db5f844_1_360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93" name="Google Shape;93;g3892db5f844_1_36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g3892db5f844_1_36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g3892db5f844_1_360"/>
          <p:cNvSpPr txBox="1"/>
          <p:nvPr>
            <p:ph type="title"/>
          </p:nvPr>
        </p:nvSpPr>
        <p:spPr>
          <a:xfrm>
            <a:off x="1738400" y="798100"/>
            <a:ext cx="9374100" cy="1332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96" name="Google Shape;96;g3892db5f844_1_360"/>
          <p:cNvSpPr txBox="1"/>
          <p:nvPr>
            <p:ph idx="1" type="body"/>
          </p:nvPr>
        </p:nvSpPr>
        <p:spPr>
          <a:xfrm>
            <a:off x="1738400" y="2653400"/>
            <a:ext cx="4574100" cy="338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7" name="Google Shape;97;g3892db5f844_1_360"/>
          <p:cNvSpPr txBox="1"/>
          <p:nvPr>
            <p:ph idx="2" type="body"/>
          </p:nvPr>
        </p:nvSpPr>
        <p:spPr>
          <a:xfrm>
            <a:off x="6538200" y="2653400"/>
            <a:ext cx="4574100" cy="338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8" name="Google Shape;98;g3892db5f844_1_360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g3892db5f844_1_368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1" name="Google Shape;101;g3892db5f844_1_36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g3892db5f844_1_36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g3892db5f844_1_368"/>
          <p:cNvSpPr txBox="1"/>
          <p:nvPr>
            <p:ph type="title"/>
          </p:nvPr>
        </p:nvSpPr>
        <p:spPr>
          <a:xfrm>
            <a:off x="1738400" y="798100"/>
            <a:ext cx="9374100" cy="1332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04" name="Google Shape;104;g3892db5f844_1_368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g3892db5f844_1_374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g3892db5f844_1_37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g3892db5f844_1_37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g3892db5f844_1_374"/>
          <p:cNvSpPr txBox="1"/>
          <p:nvPr>
            <p:ph type="title"/>
          </p:nvPr>
        </p:nvSpPr>
        <p:spPr>
          <a:xfrm>
            <a:off x="1738400" y="798100"/>
            <a:ext cx="4416000" cy="212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10" name="Google Shape;110;g3892db5f844_1_374"/>
          <p:cNvSpPr txBox="1"/>
          <p:nvPr>
            <p:ph idx="1" type="body"/>
          </p:nvPr>
        </p:nvSpPr>
        <p:spPr>
          <a:xfrm>
            <a:off x="1738400" y="3079567"/>
            <a:ext cx="4416000" cy="2962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1" name="Google Shape;111;g3892db5f844_1_374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g3892db5f844_1_381"/>
          <p:cNvGrpSpPr/>
          <p:nvPr/>
        </p:nvGrpSpPr>
        <p:grpSpPr>
          <a:xfrm>
            <a:off x="9155392" y="1742"/>
            <a:ext cx="3023192" cy="3468833"/>
            <a:chOff x="6790514" y="1306"/>
            <a:chExt cx="2267451" cy="2601690"/>
          </a:xfrm>
        </p:grpSpPr>
        <p:grpSp>
          <p:nvGrpSpPr>
            <p:cNvPr id="114" name="Google Shape;114;g3892db5f844_1_381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g3892db5f844_1_381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g3892db5f844_1_381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g3892db5f844_1_381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g3892db5f844_1_381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g3892db5f844_1_381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g3892db5f844_1_38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g3892db5f844_1_38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g3892db5f844_1_381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g3892db5f844_1_381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g3892db5f844_1_381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g3892db5f844_1_381"/>
          <p:cNvSpPr txBox="1"/>
          <p:nvPr>
            <p:ph type="title"/>
          </p:nvPr>
        </p:nvSpPr>
        <p:spPr>
          <a:xfrm>
            <a:off x="1098667" y="1018133"/>
            <a:ext cx="7810500" cy="476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g3892db5f844_1_381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g3892db5f844_1_396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29" name="Google Shape;129;g3892db5f844_1_39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g3892db5f844_1_39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g3892db5f844_1_396"/>
          <p:cNvSpPr txBox="1"/>
          <p:nvPr>
            <p:ph type="title"/>
          </p:nvPr>
        </p:nvSpPr>
        <p:spPr>
          <a:xfrm>
            <a:off x="1738400" y="798100"/>
            <a:ext cx="4574100" cy="2653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32" name="Google Shape;132;g3892db5f844_1_396"/>
          <p:cNvSpPr txBox="1"/>
          <p:nvPr>
            <p:ph idx="1" type="subTitle"/>
          </p:nvPr>
        </p:nvSpPr>
        <p:spPr>
          <a:xfrm>
            <a:off x="1738400" y="3657604"/>
            <a:ext cx="4574100" cy="9681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3" name="Google Shape;133;g3892db5f844_1_396"/>
          <p:cNvSpPr txBox="1"/>
          <p:nvPr>
            <p:ph idx="2" type="body"/>
          </p:nvPr>
        </p:nvSpPr>
        <p:spPr>
          <a:xfrm>
            <a:off x="6538267" y="881333"/>
            <a:ext cx="4574100" cy="51609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34" name="Google Shape;134;g3892db5f844_1_396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g3892db5f844_1_404"/>
          <p:cNvGrpSpPr/>
          <p:nvPr/>
        </p:nvGrpSpPr>
        <p:grpSpPr>
          <a:xfrm>
            <a:off x="951176" y="5129497"/>
            <a:ext cx="1100560" cy="1100560"/>
            <a:chOff x="348199" y="179450"/>
            <a:chExt cx="1116300" cy="1116300"/>
          </a:xfrm>
        </p:grpSpPr>
        <p:sp>
          <p:nvSpPr>
            <p:cNvPr id="137" name="Google Shape;137;g3892db5f844_1_40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g3892db5f844_1_40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g3892db5f844_1_404"/>
          <p:cNvSpPr txBox="1"/>
          <p:nvPr>
            <p:ph idx="1" type="body"/>
          </p:nvPr>
        </p:nvSpPr>
        <p:spPr>
          <a:xfrm>
            <a:off x="1738400" y="5518633"/>
            <a:ext cx="7790700" cy="713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40" name="Google Shape;140;g3892db5f844_1_404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3892db5f844_1_27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Maven Pro"/>
              <a:buNone/>
              <a:defRPr b="1" sz="37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g3892db5f844_1_27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Nunito"/>
              <a:buChar char="●"/>
              <a:defRPr sz="1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238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○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238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■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238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●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238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○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238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■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238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●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238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○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238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■"/>
              <a:defRPr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g3892db5f844_1_274"/>
          <p:cNvSpPr txBox="1"/>
          <p:nvPr>
            <p:ph idx="12" type="sldNum"/>
          </p:nvPr>
        </p:nvSpPr>
        <p:spPr>
          <a:xfrm>
            <a:off x="11268061" y="6315968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bynnGmpgoRRB75-TLLErmQOfx8LZKdEj/view" TargetMode="External"/><Relationship Id="rId4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Relationship Id="rId4" Type="http://schemas.openxmlformats.org/officeDocument/2006/relationships/image" Target="../media/image9.jpg"/><Relationship Id="rId5" Type="http://schemas.openxmlformats.org/officeDocument/2006/relationships/image" Target="../media/image4.png"/><Relationship Id="rId6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b5aKs_GUCro5QDloJwQR6jv3an1jinc_/view" TargetMode="External"/><Relationship Id="rId4" Type="http://schemas.openxmlformats.org/officeDocument/2006/relationships/image" Target="../media/image11.jpg"/><Relationship Id="rId5" Type="http://schemas.openxmlformats.org/officeDocument/2006/relationships/hyperlink" Target="http://drive.google.com/file/d/1NnsApuabPvdv2qhZjMqvBDQPmwXSgyxg/view" TargetMode="External"/><Relationship Id="rId6" Type="http://schemas.openxmlformats.org/officeDocument/2006/relationships/image" Target="../media/image10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"/>
          <p:cNvSpPr/>
          <p:nvPr/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F4861"/>
              </a:gs>
            </a:gsLst>
            <a:lin ang="15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1"/>
          <p:cNvSpPr/>
          <p:nvPr/>
        </p:nvSpPr>
        <p:spPr>
          <a:xfrm flipH="1" rot="10800000">
            <a:off x="455521" y="-1720"/>
            <a:ext cx="11750040" cy="6840685"/>
          </a:xfrm>
          <a:prstGeom prst="rect">
            <a:avLst/>
          </a:prstGeom>
          <a:gradFill>
            <a:gsLst>
              <a:gs pos="0">
                <a:srgbClr val="0A3041">
                  <a:alpha val="60784"/>
                </a:srgbClr>
              </a:gs>
              <a:gs pos="21000">
                <a:srgbClr val="0A3041">
                  <a:alpha val="60784"/>
                </a:srgbClr>
              </a:gs>
              <a:gs pos="100000">
                <a:srgbClr val="156082">
                  <a:alpha val="0"/>
                </a:srgbClr>
              </a:gs>
            </a:gsLst>
            <a:lin ang="21593999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"/>
          <p:cNvSpPr/>
          <p:nvPr/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rgbClr val="0F4861">
                  <a:alpha val="0"/>
                </a:srgbClr>
              </a:gs>
              <a:gs pos="99000">
                <a:srgbClr val="000000">
                  <a:alpha val="40784"/>
                </a:srgbClr>
              </a:gs>
              <a:gs pos="100000">
                <a:srgbClr val="000000">
                  <a:alpha val="40784"/>
                </a:srgbClr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1"/>
          <p:cNvSpPr/>
          <p:nvPr/>
        </p:nvSpPr>
        <p:spPr>
          <a:xfrm rot="-6325827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rgbClr val="156082">
                  <a:alpha val="23921"/>
                </a:srgbClr>
              </a:gs>
              <a:gs pos="79000">
                <a:srgbClr val="43AFE2">
                  <a:alpha val="0"/>
                </a:srgbClr>
              </a:gs>
              <a:gs pos="100000">
                <a:srgbClr val="43AFE2">
                  <a:alpha val="0"/>
                </a:srgbClr>
              </a:gs>
            </a:gsLst>
            <a:lin ang="14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1"/>
          <p:cNvSpPr/>
          <p:nvPr/>
        </p:nvSpPr>
        <p:spPr>
          <a:xfrm flipH="1" rot="10800000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rgbClr val="0F4861">
                  <a:alpha val="49803"/>
                </a:srgbClr>
              </a:gs>
              <a:gs pos="99000">
                <a:srgbClr val="000000">
                  <a:alpha val="33725"/>
                </a:srgbClr>
              </a:gs>
              <a:gs pos="100000">
                <a:srgbClr val="000000">
                  <a:alpha val="33725"/>
                </a:srgbClr>
              </a:gs>
            </a:gsLst>
            <a:lin ang="17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1"/>
          <p:cNvSpPr/>
          <p:nvPr/>
        </p:nvSpPr>
        <p:spPr>
          <a:xfrm flipH="1" rot="-5400000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rgbClr val="0F4861">
                  <a:alpha val="49803"/>
                </a:srgbClr>
              </a:gs>
              <a:gs pos="99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1"/>
          <p:cNvSpPr/>
          <p:nvPr/>
        </p:nvSpPr>
        <p:spPr>
          <a:xfrm>
            <a:off x="838200" y="8952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Deep Learning Project:</a:t>
            </a:r>
            <a:br>
              <a:rPr b="0" i="0" lang="en-US" sz="44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b="0" i="0" lang="en-US" sz="44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Video Object Tracking</a:t>
            </a:r>
            <a:endParaRPr/>
          </a:p>
        </p:txBody>
      </p:sp>
      <p:sp>
        <p:nvSpPr>
          <p:cNvPr id="291" name="Google Shape;291;p1"/>
          <p:cNvSpPr/>
          <p:nvPr/>
        </p:nvSpPr>
        <p:spPr>
          <a:xfrm>
            <a:off x="838200" y="3305451"/>
            <a:ext cx="10515600" cy="3037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By: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Tom Steinman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Rohan Hashmi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Blake Simpson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Alexander Robinson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af1b067d97_3_7"/>
          <p:cNvSpPr txBox="1"/>
          <p:nvPr>
            <p:ph type="title"/>
          </p:nvPr>
        </p:nvSpPr>
        <p:spPr>
          <a:xfrm>
            <a:off x="838200" y="66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Siamese Network – Initial Output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70" name="Google Shape;370;g3af1b067d97_3_7" title="siamese_reid_MOT16-03_id50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9638" y="1278300"/>
            <a:ext cx="8772725" cy="493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ae5143afb7_3_5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Siamese Network – Attempted Improvements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6" name="Google Shape;376;g3ae5143afb7_3_51"/>
          <p:cNvSpPr txBox="1"/>
          <p:nvPr>
            <p:ph idx="1" type="body"/>
          </p:nvPr>
        </p:nvSpPr>
        <p:spPr>
          <a:xfrm>
            <a:off x="377200" y="1473525"/>
            <a:ext cx="5760600" cy="47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400">
                <a:solidFill>
                  <a:schemeClr val="lt1"/>
                </a:solidFill>
              </a:rPr>
              <a:t>Data Cleaning</a:t>
            </a:r>
            <a:endParaRPr b="1" sz="24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We took the cropped images of the people and ran them through the Faster R-Cnn to ensure the data looked like a person.</a:t>
            </a:r>
            <a:endParaRPr baseline="30000" sz="2800">
              <a:solidFill>
                <a:schemeClr val="lt1"/>
              </a:solidFill>
            </a:endParaRPr>
          </a:p>
        </p:txBody>
      </p:sp>
      <p:sp>
        <p:nvSpPr>
          <p:cNvPr id="377" name="Google Shape;377;g3ae5143afb7_3_51"/>
          <p:cNvSpPr txBox="1"/>
          <p:nvPr/>
        </p:nvSpPr>
        <p:spPr>
          <a:xfrm>
            <a:off x="6549300" y="1473525"/>
            <a:ext cx="5063700" cy="30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Data Augmentation</a:t>
            </a:r>
            <a:endParaRPr b="1" sz="2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Implemented random horizontal flipping, color jitter, random cropping, and random erasing.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To save space and reduce the model seeing the same samples, the data is augmented on the fly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21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78" name="Google Shape;378;g3ae5143afb7_3_51" title="000001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9012" y="3028175"/>
            <a:ext cx="1236050" cy="280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g3ae5143afb7_3_51" title="000002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9925" y="3887825"/>
            <a:ext cx="304800" cy="108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g3ae5143afb7_3_51" title="000002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9812" y="3028175"/>
            <a:ext cx="787414" cy="280515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g3ae5143afb7_3_51"/>
          <p:cNvSpPr/>
          <p:nvPr/>
        </p:nvSpPr>
        <p:spPr>
          <a:xfrm>
            <a:off x="3269613" y="4300400"/>
            <a:ext cx="483300" cy="260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82" name="Google Shape;382;g3ae5143afb7_3_51"/>
          <p:cNvPicPr preferRelativeResize="0"/>
          <p:nvPr/>
        </p:nvPicPr>
        <p:blipFill rotWithShape="1">
          <a:blip r:embed="rId5">
            <a:alphaModFix/>
          </a:blip>
          <a:srcRect b="49606" l="0" r="84926" t="0"/>
          <a:stretch/>
        </p:blipFill>
        <p:spPr>
          <a:xfrm>
            <a:off x="5894288" y="4010548"/>
            <a:ext cx="1159067" cy="2399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g3ae5143afb7_3_51"/>
          <p:cNvPicPr preferRelativeResize="0"/>
          <p:nvPr/>
        </p:nvPicPr>
        <p:blipFill rotWithShape="1">
          <a:blip r:embed="rId5">
            <a:alphaModFix/>
          </a:blip>
          <a:srcRect b="49606" l="55558" r="28367" t="0"/>
          <a:stretch/>
        </p:blipFill>
        <p:spPr>
          <a:xfrm>
            <a:off x="7044368" y="4010560"/>
            <a:ext cx="1236074" cy="2399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g3ae5143afb7_3_51"/>
          <p:cNvPicPr preferRelativeResize="0"/>
          <p:nvPr/>
        </p:nvPicPr>
        <p:blipFill rotWithShape="1">
          <a:blip r:embed="rId5">
            <a:alphaModFix/>
          </a:blip>
          <a:srcRect b="49606" l="83925" r="0" t="0"/>
          <a:stretch/>
        </p:blipFill>
        <p:spPr>
          <a:xfrm>
            <a:off x="8256254" y="4010561"/>
            <a:ext cx="1236052" cy="2399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g3ae5143afb7_3_51"/>
          <p:cNvPicPr preferRelativeResize="0"/>
          <p:nvPr/>
        </p:nvPicPr>
        <p:blipFill rotWithShape="1">
          <a:blip r:embed="rId5">
            <a:alphaModFix/>
          </a:blip>
          <a:srcRect b="0" l="0" r="84927" t="49155"/>
          <a:stretch/>
        </p:blipFill>
        <p:spPr>
          <a:xfrm>
            <a:off x="9480500" y="4012350"/>
            <a:ext cx="1159051" cy="239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g3ae5143afb7_3_51"/>
          <p:cNvPicPr preferRelativeResize="0"/>
          <p:nvPr/>
        </p:nvPicPr>
        <p:blipFill rotWithShape="1">
          <a:blip r:embed="rId5">
            <a:alphaModFix/>
          </a:blip>
          <a:srcRect b="0" l="55610" r="27481" t="49155"/>
          <a:stretch/>
        </p:blipFill>
        <p:spPr>
          <a:xfrm>
            <a:off x="10628000" y="4012350"/>
            <a:ext cx="1300174" cy="239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g3ae5143afb7_3_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19013" y="6034225"/>
            <a:ext cx="3658225" cy="579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g3ae5143afb7_3_51"/>
          <p:cNvPicPr preferRelativeResize="0"/>
          <p:nvPr/>
        </p:nvPicPr>
        <p:blipFill rotWithShape="1">
          <a:blip r:embed="rId5">
            <a:alphaModFix/>
          </a:blip>
          <a:srcRect b="17806" l="57445" r="37532" t="65802"/>
          <a:stretch/>
        </p:blipFill>
        <p:spPr>
          <a:xfrm>
            <a:off x="10720675" y="4792400"/>
            <a:ext cx="850275" cy="797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3af1b067d97_3_3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Siamese Network – Attempted Improvements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4" name="Google Shape;394;g3af1b067d97_3_33"/>
          <p:cNvSpPr txBox="1"/>
          <p:nvPr>
            <p:ph idx="1" type="body"/>
          </p:nvPr>
        </p:nvSpPr>
        <p:spPr>
          <a:xfrm>
            <a:off x="377200" y="1473525"/>
            <a:ext cx="5760600" cy="47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400">
                <a:solidFill>
                  <a:schemeClr val="lt1"/>
                </a:solidFill>
              </a:rPr>
              <a:t>Post Processing</a:t>
            </a:r>
            <a:endParaRPr b="1" sz="24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Aspect Ratio Filter</a:t>
            </a:r>
            <a:endParaRPr baseline="30000" sz="28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Center Cropping</a:t>
            </a:r>
            <a:endParaRPr baseline="30000" sz="2800">
              <a:solidFill>
                <a:schemeClr val="lt1"/>
              </a:solidFill>
            </a:endParaRPr>
          </a:p>
        </p:txBody>
      </p:sp>
      <p:sp>
        <p:nvSpPr>
          <p:cNvPr id="395" name="Google Shape;395;g3af1b067d97_3_33"/>
          <p:cNvSpPr txBox="1"/>
          <p:nvPr/>
        </p:nvSpPr>
        <p:spPr>
          <a:xfrm>
            <a:off x="6549300" y="1473525"/>
            <a:ext cx="5063700" cy="56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Tra</a:t>
            </a:r>
            <a:r>
              <a:rPr b="1" lang="en-US" sz="2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cking logic</a:t>
            </a:r>
            <a:endParaRPr b="1" sz="2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Kalman Filter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Takes in position data to estimate velocity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If the estimation is far from ground truth then update velocity.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Hungarian Matching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Optimizes a cost matrix. 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Cost is Distance and Appearance. 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Finds combination of images from Kalman estimation and actual prediction that minimize cost of all images globally.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21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96" name="Google Shape;396;g3af1b067d97_3_33" title="Untitl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3027675"/>
            <a:ext cx="4229099" cy="362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ae5143afb7_3_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Play"/>
              <a:buNone/>
            </a:pPr>
            <a:r>
              <a:rPr lang="en-US" sz="3600"/>
              <a:t>Video Generation</a:t>
            </a:r>
            <a:endParaRPr sz="3600"/>
          </a:p>
        </p:txBody>
      </p:sp>
      <p:sp>
        <p:nvSpPr>
          <p:cNvPr id="402" name="Google Shape;402;g3ae5143afb7_3_1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At first, we ran inference every time</a:t>
            </a:r>
            <a:endParaRPr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A tool was created to try to find good candidates to track.</a:t>
            </a:r>
            <a:endParaRPr/>
          </a:p>
        </p:txBody>
      </p:sp>
      <p:pic>
        <p:nvPicPr>
          <p:cNvPr id="403" name="Google Shape;403;g3ae5143afb7_3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750" y="3281475"/>
            <a:ext cx="5448149" cy="3064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g3ae5143afb7_3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3600" y="3048550"/>
            <a:ext cx="3037100" cy="353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ae5143afb7_3_3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Play"/>
              <a:buNone/>
            </a:pPr>
            <a:r>
              <a:rPr lang="en-US" sz="3600"/>
              <a:t>Video Generation</a:t>
            </a:r>
            <a:endParaRPr sz="3600"/>
          </a:p>
        </p:txBody>
      </p:sp>
      <p:sp>
        <p:nvSpPr>
          <p:cNvPr id="410" name="Google Shape;410;g3ae5143afb7_3_3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At first, we ran inference every time</a:t>
            </a:r>
            <a:endParaRPr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A tool was created to try to find good candidates to track.</a:t>
            </a:r>
            <a:endParaRPr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We computed inference only once</a:t>
            </a:r>
            <a:endParaRPr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T</a:t>
            </a:r>
            <a:r>
              <a:rPr lang="en-US"/>
              <a:t>ime went from ~30 mins to ~20 seconds</a:t>
            </a:r>
            <a:endParaRPr/>
          </a:p>
        </p:txBody>
      </p:sp>
      <p:pic>
        <p:nvPicPr>
          <p:cNvPr id="411" name="Google Shape;411;g3ae5143afb7_3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4163" y="3891675"/>
            <a:ext cx="6543675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g3ae5143afb7_3_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7550" y="4662900"/>
            <a:ext cx="5676900" cy="21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ae5143afb7_0_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g3ae5143afb7_0_5"/>
          <p:cNvSpPr/>
          <p:nvPr/>
        </p:nvSpPr>
        <p:spPr>
          <a:xfrm>
            <a:off x="0" y="-427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F4861"/>
              </a:gs>
            </a:gsLst>
            <a:lin ang="1499992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g3ae5143afb7_0_5"/>
          <p:cNvSpPr/>
          <p:nvPr/>
        </p:nvSpPr>
        <p:spPr>
          <a:xfrm flipH="1" rot="10800000">
            <a:off x="455521" y="-1635"/>
            <a:ext cx="11750100" cy="6840600"/>
          </a:xfrm>
          <a:prstGeom prst="rect">
            <a:avLst/>
          </a:prstGeom>
          <a:gradFill>
            <a:gsLst>
              <a:gs pos="0">
                <a:srgbClr val="0A3041">
                  <a:alpha val="60784"/>
                </a:srgbClr>
              </a:gs>
              <a:gs pos="21000">
                <a:srgbClr val="0A3041">
                  <a:alpha val="60784"/>
                </a:srgbClr>
              </a:gs>
              <a:gs pos="100000">
                <a:srgbClr val="156082">
                  <a:alpha val="0"/>
                </a:srgbClr>
              </a:gs>
            </a:gsLst>
            <a:lin ang="21593863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g3ae5143afb7_0_5"/>
          <p:cNvSpPr/>
          <p:nvPr/>
        </p:nvSpPr>
        <p:spPr>
          <a:xfrm>
            <a:off x="8606054" y="-1291"/>
            <a:ext cx="3608100" cy="6858900"/>
          </a:xfrm>
          <a:prstGeom prst="rect">
            <a:avLst/>
          </a:prstGeom>
          <a:gradFill>
            <a:gsLst>
              <a:gs pos="0">
                <a:srgbClr val="0F4861">
                  <a:alpha val="0"/>
                </a:srgbClr>
              </a:gs>
              <a:gs pos="99000">
                <a:srgbClr val="000000">
                  <a:alpha val="40784"/>
                </a:srgbClr>
              </a:gs>
              <a:gs pos="100000">
                <a:srgbClr val="000000">
                  <a:alpha val="40784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g3ae5143afb7_0_5"/>
          <p:cNvSpPr/>
          <p:nvPr/>
        </p:nvSpPr>
        <p:spPr>
          <a:xfrm rot="-6325868">
            <a:off x="6059667" y="779182"/>
            <a:ext cx="4967680" cy="4988492"/>
          </a:xfrm>
          <a:prstGeom prst="ellipse">
            <a:avLst/>
          </a:prstGeom>
          <a:gradFill>
            <a:gsLst>
              <a:gs pos="0">
                <a:srgbClr val="156082">
                  <a:alpha val="23921"/>
                </a:srgbClr>
              </a:gs>
              <a:gs pos="79000">
                <a:srgbClr val="43AFE2">
                  <a:alpha val="0"/>
                </a:srgbClr>
              </a:gs>
              <a:gs pos="100000">
                <a:srgbClr val="43AFE2">
                  <a:alpha val="0"/>
                </a:srgbClr>
              </a:gs>
            </a:gsLst>
            <a:lin ang="14400033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g3ae5143afb7_0_5"/>
          <p:cNvSpPr/>
          <p:nvPr/>
        </p:nvSpPr>
        <p:spPr>
          <a:xfrm flipH="1" rot="10800000">
            <a:off x="6314" y="4479900"/>
            <a:ext cx="12179400" cy="2378100"/>
          </a:xfrm>
          <a:prstGeom prst="rect">
            <a:avLst/>
          </a:prstGeom>
          <a:gradFill>
            <a:gsLst>
              <a:gs pos="0">
                <a:srgbClr val="0F4861">
                  <a:alpha val="49803"/>
                </a:srgbClr>
              </a:gs>
              <a:gs pos="99000">
                <a:srgbClr val="000000">
                  <a:alpha val="33725"/>
                </a:srgbClr>
              </a:gs>
              <a:gs pos="100000">
                <a:srgbClr val="000000">
                  <a:alpha val="33725"/>
                </a:srgbClr>
              </a:gs>
            </a:gsLst>
            <a:lin ang="1740015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g3ae5143afb7_0_5"/>
          <p:cNvSpPr/>
          <p:nvPr/>
        </p:nvSpPr>
        <p:spPr>
          <a:xfrm flipH="1" rot="-5400000">
            <a:off x="6966992" y="1632753"/>
            <a:ext cx="6857700" cy="3592200"/>
          </a:xfrm>
          <a:prstGeom prst="rect">
            <a:avLst/>
          </a:prstGeom>
          <a:gradFill>
            <a:gsLst>
              <a:gs pos="0">
                <a:srgbClr val="0F4861">
                  <a:alpha val="49803"/>
                </a:srgbClr>
              </a:gs>
              <a:gs pos="99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560015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3ae5143afb7_0_5"/>
          <p:cNvSpPr/>
          <p:nvPr/>
        </p:nvSpPr>
        <p:spPr>
          <a:xfrm>
            <a:off x="838225" y="166623"/>
            <a:ext cx="10515600" cy="11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 sz="44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YOLO Implementation</a:t>
            </a:r>
            <a:endParaRPr/>
          </a:p>
        </p:txBody>
      </p:sp>
      <p:sp>
        <p:nvSpPr>
          <p:cNvPr id="425" name="Google Shape;425;g3ae5143afb7_0_5"/>
          <p:cNvSpPr txBox="1"/>
          <p:nvPr/>
        </p:nvSpPr>
        <p:spPr>
          <a:xfrm>
            <a:off x="316950" y="1727475"/>
            <a:ext cx="6130500" cy="51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lt1"/>
                </a:solidFill>
              </a:rPr>
              <a:t>Attempt 1: YOLO detection + default tracking</a:t>
            </a: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YOLOv8 detection with built-in tracker defaults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Tested </a:t>
            </a:r>
            <a:r>
              <a:rPr b="1" lang="en-US" sz="1100">
                <a:solidFill>
                  <a:schemeClr val="lt1"/>
                </a:solidFill>
              </a:rPr>
              <a:t>ByteTrack</a:t>
            </a:r>
            <a:r>
              <a:rPr lang="en-US" sz="1100">
                <a:solidFill>
                  <a:schemeClr val="lt1"/>
                </a:solidFill>
              </a:rPr>
              <a:t> (fast) vs </a:t>
            </a:r>
            <a:r>
              <a:rPr b="1" lang="en-US" sz="1100">
                <a:solidFill>
                  <a:schemeClr val="lt1"/>
                </a:solidFill>
              </a:rPr>
              <a:t>BoT-SORT</a:t>
            </a:r>
            <a:r>
              <a:rPr lang="en-US" sz="1100">
                <a:solidFill>
                  <a:schemeClr val="lt1"/>
                </a:solidFill>
              </a:rPr>
              <a:t> (more stable)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lt1"/>
                </a:solidFill>
              </a:rPr>
              <a:t>Problems observed with ByteTrack:</a:t>
            </a: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Too many detections depending on thresholds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Identity instability during occlusion in crowded frames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Excellent for quantity over quality, but not single IDs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lt1"/>
                </a:solidFill>
              </a:rPr>
              <a:t>ByteTrack</a:t>
            </a: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Pros: very fast, simple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Cons: can produce </a:t>
            </a:r>
            <a:r>
              <a:rPr b="1" lang="en-US" sz="1100">
                <a:solidFill>
                  <a:schemeClr val="lt1"/>
                </a:solidFill>
              </a:rPr>
              <a:t>more ID switches</a:t>
            </a:r>
            <a:r>
              <a:rPr lang="en-US" sz="1100">
                <a:solidFill>
                  <a:schemeClr val="lt1"/>
                </a:solidFill>
              </a:rPr>
              <a:t> in dense/occluded scenes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lt1"/>
                </a:solidFill>
              </a:rPr>
              <a:t>BoT-SORT</a:t>
            </a: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Pros: stronger identity persistence in challenging scenes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Cons: heavier compute, still sensitive to occlusion duration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lt1"/>
                </a:solidFill>
              </a:rPr>
              <a:t>Why we chose BoT-SORT</a:t>
            </a: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Requirement is ID persistence through occlusion: stability matters more than speed.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26" name="Google Shape;426;g3ae5143afb7_0_5" title="Screenshot (60).png"/>
          <p:cNvPicPr preferRelativeResize="0"/>
          <p:nvPr/>
        </p:nvPicPr>
        <p:blipFill rotWithShape="1">
          <a:blip r:embed="rId3">
            <a:alphaModFix/>
          </a:blip>
          <a:srcRect b="0" l="42850" r="0" t="0"/>
          <a:stretch/>
        </p:blipFill>
        <p:spPr>
          <a:xfrm>
            <a:off x="6080907" y="2463150"/>
            <a:ext cx="5978993" cy="3361299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g3ae5143afb7_0_5"/>
          <p:cNvSpPr txBox="1"/>
          <p:nvPr/>
        </p:nvSpPr>
        <p:spPr>
          <a:xfrm>
            <a:off x="7256275" y="1832875"/>
            <a:ext cx="37896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500" u="sng">
                <a:solidFill>
                  <a:schemeClr val="lt1"/>
                </a:solidFill>
              </a:rPr>
              <a:t>ByteTrack Example</a:t>
            </a:r>
            <a:endParaRPr sz="2100" u="sng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ae5143afb7_0_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g3ae5143afb7_0_26"/>
          <p:cNvSpPr/>
          <p:nvPr/>
        </p:nvSpPr>
        <p:spPr>
          <a:xfrm>
            <a:off x="0" y="-427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0F4861"/>
              </a:gs>
            </a:gsLst>
            <a:lin ang="1499992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g3ae5143afb7_0_26"/>
          <p:cNvSpPr/>
          <p:nvPr/>
        </p:nvSpPr>
        <p:spPr>
          <a:xfrm flipH="1" rot="10800000">
            <a:off x="455521" y="-1635"/>
            <a:ext cx="11750100" cy="6840600"/>
          </a:xfrm>
          <a:prstGeom prst="rect">
            <a:avLst/>
          </a:prstGeom>
          <a:gradFill>
            <a:gsLst>
              <a:gs pos="0">
                <a:srgbClr val="0A3041">
                  <a:alpha val="60784"/>
                </a:srgbClr>
              </a:gs>
              <a:gs pos="21000">
                <a:srgbClr val="0A3041">
                  <a:alpha val="60784"/>
                </a:srgbClr>
              </a:gs>
              <a:gs pos="100000">
                <a:srgbClr val="156082">
                  <a:alpha val="0"/>
                </a:srgbClr>
              </a:gs>
            </a:gsLst>
            <a:lin ang="21593863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3ae5143afb7_0_26"/>
          <p:cNvSpPr/>
          <p:nvPr/>
        </p:nvSpPr>
        <p:spPr>
          <a:xfrm>
            <a:off x="8606054" y="-1291"/>
            <a:ext cx="3608100" cy="6858900"/>
          </a:xfrm>
          <a:prstGeom prst="rect">
            <a:avLst/>
          </a:prstGeom>
          <a:gradFill>
            <a:gsLst>
              <a:gs pos="0">
                <a:srgbClr val="0F4861">
                  <a:alpha val="0"/>
                </a:srgbClr>
              </a:gs>
              <a:gs pos="99000">
                <a:srgbClr val="000000">
                  <a:alpha val="40784"/>
                </a:srgbClr>
              </a:gs>
              <a:gs pos="100000">
                <a:srgbClr val="000000">
                  <a:alpha val="40784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g3ae5143afb7_0_26"/>
          <p:cNvSpPr/>
          <p:nvPr/>
        </p:nvSpPr>
        <p:spPr>
          <a:xfrm rot="-6325868">
            <a:off x="6059667" y="779182"/>
            <a:ext cx="4967680" cy="4988492"/>
          </a:xfrm>
          <a:prstGeom prst="ellipse">
            <a:avLst/>
          </a:prstGeom>
          <a:gradFill>
            <a:gsLst>
              <a:gs pos="0">
                <a:srgbClr val="156082">
                  <a:alpha val="23921"/>
                </a:srgbClr>
              </a:gs>
              <a:gs pos="79000">
                <a:srgbClr val="43AFE2">
                  <a:alpha val="0"/>
                </a:srgbClr>
              </a:gs>
              <a:gs pos="100000">
                <a:srgbClr val="43AFE2">
                  <a:alpha val="0"/>
                </a:srgbClr>
              </a:gs>
            </a:gsLst>
            <a:lin ang="14400033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g3ae5143afb7_0_26"/>
          <p:cNvSpPr/>
          <p:nvPr/>
        </p:nvSpPr>
        <p:spPr>
          <a:xfrm flipH="1" rot="10800000">
            <a:off x="6314" y="4479900"/>
            <a:ext cx="12179400" cy="2378100"/>
          </a:xfrm>
          <a:prstGeom prst="rect">
            <a:avLst/>
          </a:prstGeom>
          <a:gradFill>
            <a:gsLst>
              <a:gs pos="0">
                <a:srgbClr val="0F4861">
                  <a:alpha val="49803"/>
                </a:srgbClr>
              </a:gs>
              <a:gs pos="99000">
                <a:srgbClr val="000000">
                  <a:alpha val="33725"/>
                </a:srgbClr>
              </a:gs>
              <a:gs pos="100000">
                <a:srgbClr val="000000">
                  <a:alpha val="33725"/>
                </a:srgbClr>
              </a:gs>
            </a:gsLst>
            <a:lin ang="1740015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3ae5143afb7_0_26"/>
          <p:cNvSpPr/>
          <p:nvPr/>
        </p:nvSpPr>
        <p:spPr>
          <a:xfrm flipH="1" rot="-5400000">
            <a:off x="8176750" y="423001"/>
            <a:ext cx="4438200" cy="3592200"/>
          </a:xfrm>
          <a:prstGeom prst="rect">
            <a:avLst/>
          </a:prstGeom>
          <a:gradFill>
            <a:gsLst>
              <a:gs pos="0">
                <a:srgbClr val="0F4861">
                  <a:alpha val="49803"/>
                </a:srgbClr>
              </a:gs>
              <a:gs pos="99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560015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3ae5143afb7_0_26"/>
          <p:cNvSpPr/>
          <p:nvPr/>
        </p:nvSpPr>
        <p:spPr>
          <a:xfrm>
            <a:off x="838225" y="144537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lang="en-US" sz="44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YOLO Fine Tuning</a:t>
            </a:r>
            <a:endParaRPr/>
          </a:p>
        </p:txBody>
      </p:sp>
      <p:sp>
        <p:nvSpPr>
          <p:cNvPr id="440" name="Google Shape;440;g3ae5143afb7_0_26"/>
          <p:cNvSpPr txBox="1"/>
          <p:nvPr/>
        </p:nvSpPr>
        <p:spPr>
          <a:xfrm>
            <a:off x="1304775" y="1308125"/>
            <a:ext cx="4734600" cy="48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BoT-SORT Customization for Occlusion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</a:rPr>
              <a:t>We copy Ultralytics default BoT-SORT config</a:t>
            </a:r>
            <a:endParaRPr b="1"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US" sz="1200">
                <a:solidFill>
                  <a:schemeClr val="lt1"/>
                </a:solidFill>
              </a:rPr>
              <a:t>Source: </a:t>
            </a:r>
            <a:r>
              <a:rPr lang="en-U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ultralytics/cfg/trackers/botsort.yaml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</a:rPr>
              <a:t>Parameters tuned</a:t>
            </a:r>
            <a:endParaRPr b="1"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U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track_buffer = 120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US" sz="1200">
                <a:solidFill>
                  <a:schemeClr val="lt1"/>
                </a:solidFill>
              </a:rPr>
              <a:t>keeps a track “alive” longer when target is hidden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U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match_thresh = 0.7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US" sz="1200">
                <a:solidFill>
                  <a:schemeClr val="lt1"/>
                </a:solidFill>
              </a:rPr>
              <a:t>balances re-association vs ID switches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US" sz="1200">
                <a:solidFill>
                  <a:schemeClr val="lt1"/>
                </a:solidFill>
              </a:rPr>
              <a:t>Tuned threshholds: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U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proximity_thresh = 0.2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-U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appearance_thresh = 0.3</a:t>
            </a:r>
            <a:br>
              <a:rPr lang="en-US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41" name="Google Shape;441;g3ae5143afb7_0_26"/>
          <p:cNvSpPr txBox="1"/>
          <p:nvPr/>
        </p:nvSpPr>
        <p:spPr>
          <a:xfrm>
            <a:off x="6659725" y="1257175"/>
            <a:ext cx="4186800" cy="43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</a:rPr>
              <a:t>Single-Person Output: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</a:rPr>
              <a:t>Goal</a:t>
            </a:r>
            <a:endParaRPr b="1"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US" sz="1200">
                <a:solidFill>
                  <a:schemeClr val="lt1"/>
                </a:solidFill>
              </a:rPr>
              <a:t>Produce a demo video that visually proves: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US" sz="1200">
                <a:solidFill>
                  <a:schemeClr val="lt1"/>
                </a:solidFill>
              </a:rPr>
              <a:t>ID 15 moves behind an object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US" sz="1200">
                <a:solidFill>
                  <a:schemeClr val="lt1"/>
                </a:solidFill>
              </a:rPr>
              <a:t>ID 15 reappears with the </a:t>
            </a:r>
            <a:r>
              <a:rPr b="1" lang="en-US" sz="1200">
                <a:solidFill>
                  <a:schemeClr val="lt1"/>
                </a:solidFill>
              </a:rPr>
              <a:t>same ID</a:t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</a:rPr>
              <a:t>Implementation</a:t>
            </a:r>
            <a:endParaRPr b="1"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US" sz="1200">
                <a:solidFill>
                  <a:schemeClr val="lt1"/>
                </a:solidFill>
              </a:rPr>
              <a:t>Track entire scene with BoT-SORT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US" sz="1200">
                <a:solidFill>
                  <a:schemeClr val="lt1"/>
                </a:solidFill>
              </a:rPr>
              <a:t>During rendering: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US" sz="1200">
                <a:solidFill>
                  <a:schemeClr val="lt1"/>
                </a:solidFill>
              </a:rPr>
              <a:t>draw boxes </a:t>
            </a:r>
            <a:r>
              <a:rPr b="1" lang="en-US" sz="1200">
                <a:solidFill>
                  <a:schemeClr val="lt1"/>
                </a:solidFill>
              </a:rPr>
              <a:t>only when </a:t>
            </a:r>
            <a:r>
              <a:rPr b="1" lang="en-U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tid == 15</a:t>
            </a:r>
            <a:endParaRPr b="1"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US" sz="1200">
                <a:solidFill>
                  <a:schemeClr val="lt1"/>
                </a:solidFill>
              </a:rPr>
              <a:t>save to </a:t>
            </a:r>
            <a:r>
              <a:rPr lang="en-US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id15_tracking_demo.mp4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42" name="Google Shape;442;g3ae5143afb7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5525" y="4657800"/>
            <a:ext cx="3595200" cy="202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g3ae5143afb7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5575" y="4768500"/>
            <a:ext cx="4453001" cy="191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ae5143afb7_3_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sz="3600"/>
              <a:t>Siamese Network vs YOLO</a:t>
            </a:r>
            <a:endParaRPr sz="3600"/>
          </a:p>
        </p:txBody>
      </p:sp>
      <p:pic>
        <p:nvPicPr>
          <p:cNvPr id="449" name="Google Shape;449;g3ae5143afb7_3_5" title="id15_tracking_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4100" y="2289450"/>
            <a:ext cx="5795299" cy="3259875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g3ae5143afb7_3_5"/>
          <p:cNvSpPr txBox="1"/>
          <p:nvPr/>
        </p:nvSpPr>
        <p:spPr>
          <a:xfrm>
            <a:off x="6234050" y="1885050"/>
            <a:ext cx="57954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YOLO</a:t>
            </a:r>
            <a:endParaRPr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51" name="Google Shape;451;g3ae5143afb7_3_5"/>
          <p:cNvSpPr txBox="1"/>
          <p:nvPr/>
        </p:nvSpPr>
        <p:spPr>
          <a:xfrm>
            <a:off x="152400" y="1885050"/>
            <a:ext cx="57954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Siamese Network</a:t>
            </a:r>
            <a:endParaRPr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52" name="Google Shape;452;g3ae5143afb7_3_5" title="final_tracked_MOT16-03(3)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2289450"/>
            <a:ext cx="5795299" cy="325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076D2"/>
            </a:gs>
            <a:gs pos="100000">
              <a:srgbClr val="09305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ae57814a45_0_2"/>
          <p:cNvSpPr txBox="1"/>
          <p:nvPr>
            <p:ph type="title"/>
          </p:nvPr>
        </p:nvSpPr>
        <p:spPr>
          <a:xfrm>
            <a:off x="1851500" y="1030300"/>
            <a:ext cx="8489100" cy="3607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"/>
          <p:cNvSpPr/>
          <p:nvPr/>
        </p:nvSpPr>
        <p:spPr>
          <a:xfrm flipH="1" rot="5400000">
            <a:off x="-1705525" y="1705500"/>
            <a:ext cx="6858000" cy="3447000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0F4861"/>
              </a:gs>
            </a:gsLst>
            <a:lin ang="3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2"/>
          <p:cNvSpPr/>
          <p:nvPr/>
        </p:nvSpPr>
        <p:spPr>
          <a:xfrm flipH="1" rot="5400000">
            <a:off x="-1705526" y="1715650"/>
            <a:ext cx="6858000" cy="3447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156082">
                  <a:alpha val="45882"/>
                </a:srgbClr>
              </a:gs>
              <a:gs pos="100000">
                <a:srgbClr val="156082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"/>
          <p:cNvSpPr/>
          <p:nvPr/>
        </p:nvSpPr>
        <p:spPr>
          <a:xfrm flipH="1" rot="5400000">
            <a:off x="767923" y="3588085"/>
            <a:ext cx="2501979" cy="4037841"/>
          </a:xfrm>
          <a:prstGeom prst="rect">
            <a:avLst/>
          </a:prstGeom>
          <a:gradFill>
            <a:gsLst>
              <a:gs pos="0">
                <a:srgbClr val="156082">
                  <a:alpha val="28627"/>
                </a:srgbClr>
              </a:gs>
              <a:gs pos="2000">
                <a:srgbClr val="156082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"/>
          <p:cNvSpPr/>
          <p:nvPr/>
        </p:nvSpPr>
        <p:spPr>
          <a:xfrm rot="-964587">
            <a:off x="-501737" y="969718"/>
            <a:ext cx="3900357" cy="4178958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156082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2"/>
          <p:cNvSpPr/>
          <p:nvPr/>
        </p:nvSpPr>
        <p:spPr>
          <a:xfrm flipH="1" rot="5400000">
            <a:off x="-1638126" y="1638150"/>
            <a:ext cx="6858000" cy="35817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3AFE2">
                  <a:alpha val="10980"/>
                </a:srgbClr>
              </a:gs>
              <a:gs pos="100000">
                <a:srgbClr val="43AFE2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2"/>
          <p:cNvSpPr txBox="1"/>
          <p:nvPr>
            <p:ph type="title"/>
          </p:nvPr>
        </p:nvSpPr>
        <p:spPr>
          <a:xfrm>
            <a:off x="317450" y="1264100"/>
            <a:ext cx="2395800" cy="18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</a:pPr>
            <a:r>
              <a:rPr b="1" lang="en-US" sz="48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Tasks:</a:t>
            </a:r>
            <a:endParaRPr b="1" sz="4800" u="sng">
              <a:solidFill>
                <a:srgbClr val="FFFFFF"/>
              </a:solidFill>
            </a:endParaRPr>
          </a:p>
        </p:txBody>
      </p:sp>
      <p:grpSp>
        <p:nvGrpSpPr>
          <p:cNvPr id="303" name="Google Shape;303;p2"/>
          <p:cNvGrpSpPr/>
          <p:nvPr/>
        </p:nvGrpSpPr>
        <p:grpSpPr>
          <a:xfrm>
            <a:off x="4220358" y="762999"/>
            <a:ext cx="7859526" cy="5428801"/>
            <a:chOff x="0" y="12559"/>
            <a:chExt cx="7859526" cy="5428801"/>
          </a:xfrm>
        </p:grpSpPr>
        <p:sp>
          <p:nvSpPr>
            <p:cNvPr id="304" name="Google Shape;304;p2"/>
            <p:cNvSpPr/>
            <p:nvPr/>
          </p:nvSpPr>
          <p:spPr>
            <a:xfrm>
              <a:off x="0" y="12559"/>
              <a:ext cx="7859400" cy="12168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EC8154"/>
                </a:gs>
                <a:gs pos="50000">
                  <a:srgbClr val="F16E27"/>
                </a:gs>
                <a:gs pos="100000">
                  <a:srgbClr val="DF5D18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 txBox="1"/>
            <p:nvPr/>
          </p:nvSpPr>
          <p:spPr>
            <a:xfrm>
              <a:off x="59392" y="72060"/>
              <a:ext cx="7740600" cy="109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Arial"/>
                <a:buNone/>
              </a:pPr>
              <a:r>
                <a:rPr b="0" i="0" lang="en-US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 Processing</a:t>
              </a:r>
              <a:r>
                <a:rPr lang="en-US" sz="2800">
                  <a:solidFill>
                    <a:srgbClr val="FFFFFF"/>
                  </a:solidFill>
                </a:rPr>
                <a:t>, </a:t>
              </a:r>
              <a:r>
                <a:rPr b="0" i="0" lang="en-US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 Augmentation – Tom</a:t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0" y="1416560"/>
              <a:ext cx="7859526" cy="12168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D1C74A"/>
                </a:gs>
                <a:gs pos="50000">
                  <a:srgbClr val="D0C514"/>
                </a:gs>
                <a:gs pos="100000">
                  <a:srgbClr val="BFB40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 txBox="1"/>
            <p:nvPr/>
          </p:nvSpPr>
          <p:spPr>
            <a:xfrm>
              <a:off x="59399" y="1475959"/>
              <a:ext cx="7740728" cy="10980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Arial"/>
                <a:buNone/>
              </a:pPr>
              <a:r>
                <a:rPr b="0" i="0" lang="en-US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Faster R-CNN few-shot fine-tuning - Ron </a:t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0" y="2820560"/>
              <a:ext cx="7859526" cy="12168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6AA34A"/>
                </a:gs>
                <a:gs pos="50000">
                  <a:srgbClr val="549D15"/>
                </a:gs>
                <a:gs pos="100000">
                  <a:srgbClr val="4A8F0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 txBox="1"/>
            <p:nvPr/>
          </p:nvSpPr>
          <p:spPr>
            <a:xfrm>
              <a:off x="59399" y="2879959"/>
              <a:ext cx="7740728" cy="10980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Arial"/>
                <a:buNone/>
              </a:pPr>
              <a:r>
                <a:rPr b="0" i="0" lang="en-US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Train the Siamese Network for Re-ID - Blake</a:t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0" y="4224560"/>
              <a:ext cx="7859526" cy="12168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497B4D"/>
                </a:gs>
                <a:gs pos="50000">
                  <a:srgbClr val="126D20"/>
                </a:gs>
                <a:gs pos="100000">
                  <a:srgbClr val="0C6319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 txBox="1"/>
            <p:nvPr/>
          </p:nvSpPr>
          <p:spPr>
            <a:xfrm>
              <a:off x="59399" y="4283959"/>
              <a:ext cx="7740728" cy="10980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Arial"/>
                <a:buNone/>
              </a:pPr>
              <a:r>
                <a:rPr b="0" i="0" lang="en-US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Perform Detection and Re-ID for tracking - Alex</a:t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101010 data lines to infinity" id="317" name="Google Shape;317;p3"/>
          <p:cNvPicPr preferRelativeResize="0"/>
          <p:nvPr/>
        </p:nvPicPr>
        <p:blipFill rotWithShape="1">
          <a:blip r:embed="rId3">
            <a:alphaModFix/>
          </a:blip>
          <a:srcRect b="-9" l="3613" r="22037" t="9091"/>
          <a:stretch/>
        </p:blipFill>
        <p:spPr>
          <a:xfrm>
            <a:off x="3523488" y="10"/>
            <a:ext cx="8668513" cy="6857991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"/>
          <p:cNvSpPr/>
          <p:nvPr/>
        </p:nvSpPr>
        <p:spPr>
          <a:xfrm>
            <a:off x="0" y="0"/>
            <a:ext cx="50817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0F4861"/>
              </a:gs>
            </a:gsLst>
            <a:lin ang="3001153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"/>
          <p:cNvSpPr txBox="1"/>
          <p:nvPr>
            <p:ph type="title"/>
          </p:nvPr>
        </p:nvSpPr>
        <p:spPr>
          <a:xfrm>
            <a:off x="477981" y="1122363"/>
            <a:ext cx="4023360" cy="32041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b="1" lang="en-US" sz="4800">
                <a:solidFill>
                  <a:schemeClr val="lt1"/>
                </a:solidFill>
              </a:rPr>
              <a:t>Data Processing &amp; Data Augmentation</a:t>
            </a:r>
            <a:endParaRPr/>
          </a:p>
        </p:txBody>
      </p:sp>
      <p:sp>
        <p:nvSpPr>
          <p:cNvPr id="320" name="Google Shape;320;p3"/>
          <p:cNvSpPr/>
          <p:nvPr/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3"/>
          <p:cNvSpPr txBox="1"/>
          <p:nvPr/>
        </p:nvSpPr>
        <p:spPr>
          <a:xfrm>
            <a:off x="4760648" y="75487"/>
            <a:ext cx="7036800" cy="6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794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b="1" i="0" lang="en-US" sz="1700" u="sng" cap="none" strike="noStrike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Dataset Import &amp; Setup</a:t>
            </a:r>
            <a:br>
              <a:rPr b="1" i="0" lang="en-US" sz="1700" u="none" cap="none" strike="noStrike">
                <a:solidFill>
                  <a:schemeClr val="dk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b="1" lang="en-US" sz="1700">
                <a:solidFill>
                  <a:schemeClr val="lt1"/>
                </a:solidFill>
                <a:highlight>
                  <a:srgbClr val="000000"/>
                </a:highlight>
              </a:rPr>
              <a:t>  </a:t>
            </a:r>
            <a:r>
              <a:rPr b="1" i="0" lang="en-US" sz="1700" u="none" cap="none" strike="noStrike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Mounted Google Drive, confirmed MOT16 </a:t>
            </a:r>
            <a:r>
              <a:rPr b="1" i="0" lang="en-US" sz="1700" u="none" cap="none" strike="noStrike">
                <a:solidFill>
                  <a:schemeClr val="lt1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train/</a:t>
            </a:r>
            <a:r>
              <a:rPr b="1" i="0" lang="en-US" sz="1700" u="none" cap="none" strike="noStrike">
                <a:solidFill>
                  <a:schemeClr val="lt1"/>
                </a:solidFill>
                <a:highlight>
                  <a:srgbClr val="000000"/>
                </a:highlight>
              </a:rPr>
              <a:t> and </a:t>
            </a:r>
            <a:r>
              <a:rPr b="1" i="0" lang="en-US" sz="1700" u="none" cap="none" strike="noStrike">
                <a:solidFill>
                  <a:schemeClr val="lt1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test/</a:t>
            </a:r>
            <a:r>
              <a:rPr b="1" i="0" lang="en-US" sz="1700" u="none" cap="none" strike="noStrike">
                <a:solidFill>
                  <a:schemeClr val="lt1"/>
                </a:solidFill>
                <a:highlight>
                  <a:srgbClr val="000000"/>
                </a:highlight>
              </a:rPr>
              <a:t> folders, and dynamically listed all sequences to prepare for train/validation split.</a:t>
            </a:r>
            <a:endParaRPr b="1" i="0" sz="1700" u="none" cap="none" strike="noStrike">
              <a:solidFill>
                <a:schemeClr val="lt1"/>
              </a:solidFill>
              <a:highlight>
                <a:srgbClr val="000000"/>
              </a:highlight>
            </a:endParaRPr>
          </a:p>
          <a:p>
            <a:pPr indent="-2794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</a:pPr>
            <a:r>
              <a:rPr b="1" lang="en-US" sz="1700" u="sng">
                <a:solidFill>
                  <a:schemeClr val="lt1"/>
                </a:solidFill>
                <a:highlight>
                  <a:srgbClr val="000000"/>
                </a:highlight>
              </a:rPr>
              <a:t>Configuration</a:t>
            </a:r>
            <a:endParaRPr b="1" sz="1700" u="sng">
              <a:solidFill>
                <a:schemeClr val="lt1"/>
              </a:solidFill>
              <a:highlight>
                <a:srgbClr val="000000"/>
              </a:highlight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  <a:highlight>
                  <a:srgbClr val="000000"/>
                </a:highlight>
              </a:rPr>
              <a:t>All the rules to clean and augment in one place. Batch size, keep class for pedestrians only, minimum visible fraction, box size, CPU count setting for Colab</a:t>
            </a:r>
            <a:endParaRPr b="1" sz="1700">
              <a:solidFill>
                <a:schemeClr val="lt1"/>
              </a:solidFill>
              <a:highlight>
                <a:srgbClr val="000000"/>
              </a:highlight>
            </a:endParaRPr>
          </a:p>
          <a:p>
            <a:pPr indent="-2794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b="1" i="0" lang="en-US" sz="1700" u="sng" cap="none" strike="noStrike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Parsing</a:t>
            </a:r>
            <a:br>
              <a:rPr b="1" i="0" lang="en-US" sz="1700" u="none" cap="none" strike="noStrike">
                <a:solidFill>
                  <a:schemeClr val="dk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700" u="none" cap="none" strike="noStrike">
                <a:solidFill>
                  <a:schemeClr val="dk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lang="en-US" sz="1700">
                <a:solidFill>
                  <a:schemeClr val="lt1"/>
                </a:solidFill>
                <a:highlight>
                  <a:srgbClr val="000000"/>
                </a:highlight>
              </a:rPr>
              <a:t>Map each frame id to track_id (where person is in each frame), x, y, w, h, class_id (id of </a:t>
            </a:r>
            <a:r>
              <a:rPr b="1" lang="en-US" sz="1700">
                <a:solidFill>
                  <a:schemeClr val="lt1"/>
                </a:solidFill>
                <a:highlight>
                  <a:srgbClr val="000000"/>
                </a:highlight>
              </a:rPr>
              <a:t>object</a:t>
            </a:r>
            <a:r>
              <a:rPr b="1" lang="en-US" sz="1700">
                <a:solidFill>
                  <a:schemeClr val="lt1"/>
                </a:solidFill>
                <a:highlight>
                  <a:srgbClr val="000000"/>
                </a:highlight>
              </a:rPr>
              <a:t> being tracked) as a dictionary</a:t>
            </a:r>
            <a:endParaRPr b="0" i="0" sz="1700" u="none" cap="none" strike="noStrike">
              <a:solidFill>
                <a:schemeClr val="lt1"/>
              </a:solidFill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794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b="1" i="0" lang="en-US" sz="1700" u="sng" cap="none" strike="noStrike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Bounding Box Processing</a:t>
            </a:r>
            <a:br>
              <a:rPr b="1" i="0" lang="en-US" sz="1700" u="none" cap="none" strike="noStrike">
                <a:solidFill>
                  <a:schemeClr val="dk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b="1" lang="en-US" sz="1700">
                <a:solidFill>
                  <a:schemeClr val="lt1"/>
                </a:solidFill>
                <a:highlight>
                  <a:srgbClr val="000000"/>
                </a:highlight>
              </a:rPr>
              <a:t>  </a:t>
            </a:r>
            <a:r>
              <a:rPr b="1" i="0" lang="en-US" sz="1700" u="none" cap="none" strike="noStrike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Converted all boxes from top-left + width/height format to corner coordinates, and forced box corners to stay inside image bounds to avoid invalid training data.</a:t>
            </a:r>
            <a:endParaRPr b="0" i="0" sz="1700" u="none" cap="none" strike="noStrike">
              <a:solidFill>
                <a:schemeClr val="lt1"/>
              </a:solidFill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794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b="1" i="0" lang="en-US" sz="1700" u="sng" cap="none" strike="noStrike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Data Augmentation</a:t>
            </a:r>
            <a:br>
              <a:rPr b="1" i="0" lang="en-US" sz="1700" u="none" cap="none" strike="noStrike">
                <a:solidFill>
                  <a:schemeClr val="dk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700" u="none" cap="none" strike="noStrike">
                <a:solidFill>
                  <a:schemeClr val="dk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-US" sz="1700" u="none" cap="none" strike="noStrike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Applied color-based transformations like</a:t>
            </a:r>
            <a:r>
              <a:rPr b="1" lang="en-US" sz="1700">
                <a:solidFill>
                  <a:schemeClr val="lt1"/>
                </a:solidFill>
                <a:highlight>
                  <a:srgbClr val="000000"/>
                </a:highlight>
              </a:rPr>
              <a:t> </a:t>
            </a:r>
            <a:r>
              <a:rPr b="1" i="0" lang="en-US" sz="1700" u="none" cap="none" strike="noStrike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brightness</a:t>
            </a:r>
            <a:r>
              <a:rPr b="1" lang="en-US" sz="1700">
                <a:solidFill>
                  <a:schemeClr val="lt1"/>
                </a:solidFill>
                <a:highlight>
                  <a:srgbClr val="000000"/>
                </a:highlight>
              </a:rPr>
              <a:t>, </a:t>
            </a:r>
            <a:r>
              <a:rPr b="1" i="0" lang="en-US" sz="1700" u="none" cap="none" strike="noStrike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contrast jitter and Gaussian blur to improve model robustness, without changing object locations.</a:t>
            </a:r>
            <a:endParaRPr b="0" i="0" sz="1700" u="none" cap="none" strike="noStrike">
              <a:solidFill>
                <a:schemeClr val="lt1"/>
              </a:solidFill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794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b="1" i="0" lang="en-US" sz="1700" u="sng" cap="none" strike="noStrike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Loader &amp; Sanity Check</a:t>
            </a:r>
            <a:r>
              <a:rPr b="1" lang="en-US" sz="1700" u="sng">
                <a:solidFill>
                  <a:schemeClr val="lt1"/>
                </a:solidFill>
                <a:highlight>
                  <a:srgbClr val="000000"/>
                </a:highlight>
              </a:rPr>
              <a:t>s</a:t>
            </a:r>
            <a:br>
              <a:rPr b="1" i="0" lang="en-US" sz="1700" u="none" cap="none" strike="noStrike">
                <a:solidFill>
                  <a:schemeClr val="dk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700" u="none" cap="none" strike="noStrike">
                <a:solidFill>
                  <a:schemeClr val="dk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0" lang="en-US" sz="1700" u="none" cap="none" strike="noStrike">
                <a:solidFill>
                  <a:schemeClr val="lt1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Combined all sequences into training and validation sets, created data loaders with shuffling and batching, and visually inspected sample images with boxes to confirm correctness.</a:t>
            </a:r>
            <a:endParaRPr b="1" i="0" sz="1700" u="none" cap="none" strike="noStrike">
              <a:solidFill>
                <a:schemeClr val="lt1"/>
              </a:solidFill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794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</a:pPr>
            <a:r>
              <a:rPr b="1" lang="en-US" sz="1700" u="sng">
                <a:solidFill>
                  <a:schemeClr val="lt1"/>
                </a:solidFill>
                <a:highlight>
                  <a:srgbClr val="000000"/>
                </a:highlight>
              </a:rPr>
              <a:t>Training/Validation Split:</a:t>
            </a:r>
            <a:r>
              <a:rPr b="1" lang="en-US" sz="1700">
                <a:solidFill>
                  <a:schemeClr val="lt1"/>
                </a:solidFill>
                <a:highlight>
                  <a:srgbClr val="000000"/>
                </a:highlight>
              </a:rPr>
              <a:t> by folders to prevent data leakage</a:t>
            </a:r>
            <a:endParaRPr b="1" sz="1700">
              <a:solidFill>
                <a:schemeClr val="lt1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u="sng">
                <a:solidFill>
                  <a:schemeClr val="lt1"/>
                </a:solidFill>
              </a:rPr>
              <a:t>Data Augmentation to start:</a:t>
            </a:r>
            <a:endParaRPr u="sng">
              <a:solidFill>
                <a:schemeClr val="lt1"/>
              </a:solidFill>
            </a:endParaRPr>
          </a:p>
        </p:txBody>
      </p:sp>
      <p:pic>
        <p:nvPicPr>
          <p:cNvPr id="327" name="Google Shape;3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90688"/>
            <a:ext cx="7902743" cy="4862511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"/>
          <p:cNvSpPr txBox="1"/>
          <p:nvPr/>
        </p:nvSpPr>
        <p:spPr>
          <a:xfrm>
            <a:off x="8094850" y="1627275"/>
            <a:ext cx="3938700" cy="50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lt1"/>
                </a:solidFill>
              </a:rPr>
              <a:t>ColorJitter</a:t>
            </a: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Randomly changes:</a:t>
            </a:r>
            <a:endParaRPr sz="1100">
              <a:solidFill>
                <a:schemeClr val="l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b="1" lang="en-US" sz="1100">
                <a:solidFill>
                  <a:schemeClr val="lt1"/>
                </a:solidFill>
              </a:rPr>
              <a:t>Brightness</a:t>
            </a:r>
            <a:r>
              <a:rPr lang="en-US" sz="1100">
                <a:solidFill>
                  <a:schemeClr val="lt1"/>
                </a:solidFill>
              </a:rPr>
              <a:t> (±50%)</a:t>
            </a:r>
            <a:endParaRPr sz="1100">
              <a:solidFill>
                <a:schemeClr val="l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b="1" lang="en-US" sz="1100">
                <a:solidFill>
                  <a:schemeClr val="lt1"/>
                </a:solidFill>
              </a:rPr>
              <a:t>Contrast</a:t>
            </a:r>
            <a:r>
              <a:rPr lang="en-US" sz="1100">
                <a:solidFill>
                  <a:schemeClr val="lt1"/>
                </a:solidFill>
              </a:rPr>
              <a:t> (±50%)</a:t>
            </a:r>
            <a:endParaRPr sz="1100">
              <a:solidFill>
                <a:schemeClr val="l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b="1" lang="en-US" sz="1100">
                <a:solidFill>
                  <a:schemeClr val="lt1"/>
                </a:solidFill>
              </a:rPr>
              <a:t>Saturation</a:t>
            </a:r>
            <a:r>
              <a:rPr lang="en-US" sz="1100">
                <a:solidFill>
                  <a:schemeClr val="lt1"/>
                </a:solidFill>
              </a:rPr>
              <a:t> (±50%)</a:t>
            </a:r>
            <a:br>
              <a:rPr lang="en-US" sz="1100">
                <a:solidFill>
                  <a:schemeClr val="lt1"/>
                </a:solidFill>
              </a:rPr>
            </a:br>
            <a:r>
              <a:rPr lang="en-US" sz="1100">
                <a:solidFill>
                  <a:schemeClr val="lt1"/>
                </a:solidFill>
              </a:rPr>
              <a:t> -Helps simulate lighting variations and improve robustness to color shifts.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lt1"/>
                </a:solidFill>
              </a:rPr>
              <a:t>GaussianBlur</a:t>
            </a:r>
            <a:br>
              <a:rPr b="1" lang="en-US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Applies a random blur with:</a:t>
            </a:r>
            <a:endParaRPr sz="1100">
              <a:solidFill>
                <a:schemeClr val="l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-US" sz="1100">
                <a:solidFill>
                  <a:schemeClr val="lt1"/>
                </a:solidFill>
              </a:rPr>
              <a:t>Kernel size randomly chosen between 5×5 and 9×9</a:t>
            </a:r>
            <a:endParaRPr sz="1100">
              <a:solidFill>
                <a:schemeClr val="l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-US" sz="1100">
                <a:solidFill>
                  <a:schemeClr val="lt1"/>
                </a:solidFill>
              </a:rPr>
              <a:t>Sigma (blur intensity) randomly between 0.1 and 5.0</a:t>
            </a:r>
            <a:br>
              <a:rPr lang="en-US" sz="1100">
                <a:solidFill>
                  <a:schemeClr val="lt1"/>
                </a:solidFill>
              </a:rPr>
            </a:br>
            <a:r>
              <a:rPr lang="en-US" sz="1100">
                <a:solidFill>
                  <a:schemeClr val="lt1"/>
                </a:solidFill>
              </a:rPr>
              <a:t> -Helps the model generalize to out-of-focus or low-quality images.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lt1"/>
                </a:solidFill>
              </a:rPr>
              <a:t>ToTensor</a:t>
            </a: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1100">
                <a:solidFill>
                  <a:schemeClr val="lt1"/>
                </a:solidFill>
              </a:rPr>
              <a:t>Converts images (0–255) → PyTorch tensors (0–1 floats)</a:t>
            </a:r>
            <a:endParaRPr sz="1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9455afd336_0_14"/>
          <p:cNvSpPr txBox="1"/>
          <p:nvPr>
            <p:ph type="title"/>
          </p:nvPr>
        </p:nvSpPr>
        <p:spPr>
          <a:xfrm>
            <a:off x="941075" y="0"/>
            <a:ext cx="105156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sz="4800"/>
              <a:t>Faster R-CNN few-shot fine-tuning </a:t>
            </a:r>
            <a:endParaRPr sz="4800"/>
          </a:p>
        </p:txBody>
      </p:sp>
      <p:sp>
        <p:nvSpPr>
          <p:cNvPr id="334" name="Google Shape;334;g39455afd336_0_14"/>
          <p:cNvSpPr txBox="1"/>
          <p:nvPr/>
        </p:nvSpPr>
        <p:spPr>
          <a:xfrm>
            <a:off x="941075" y="1574557"/>
            <a:ext cx="100707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Goal: 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Train a person detector (Faster R-CNN ResNet-50 FPN) to generate accurate bounding boxes for the tracking / Re-ID stages.</a:t>
            </a:r>
            <a:b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Model &amp; optimization</a:t>
            </a:r>
            <a:endParaRPr b="1" sz="22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fasterrcnn_resnet50_fpn (pretrained)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→ replaced head for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 classes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(person/background).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Backbone frozen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(fewer params, faster / less overfit), trained heads.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Optimizer: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SGD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(lr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0.005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momentum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0.9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wd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5e-4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).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LR schedule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milestones at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6 &amp; 10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(×0.1).</a:t>
            </a:r>
            <a:b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Checkpoints &amp; logs</a:t>
            </a:r>
            <a:endParaRPr b="1" sz="22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Saved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best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and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last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; can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resume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training.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Logged per epoch: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train_loss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val_recall@0.5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time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</a:t>
            </a:r>
            <a:r>
              <a:rPr b="1"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lr</a:t>
            </a:r>
            <a:r>
              <a:rPr lang="en-US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.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9455afd336_0_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Play"/>
              <a:buNone/>
            </a:pPr>
            <a:r>
              <a:rPr lang="en-US" sz="4800"/>
              <a:t>Validation &amp; Threshold Sweep (Post-train)</a:t>
            </a:r>
            <a:endParaRPr sz="4800"/>
          </a:p>
        </p:txBody>
      </p:sp>
      <p:sp>
        <p:nvSpPr>
          <p:cNvPr id="340" name="Google Shape;340;g39455afd336_0_19"/>
          <p:cNvSpPr txBox="1"/>
          <p:nvPr>
            <p:ph idx="4294967295" type="body"/>
          </p:nvPr>
        </p:nvSpPr>
        <p:spPr>
          <a:xfrm>
            <a:off x="838200" y="1961125"/>
            <a:ext cx="10515600" cy="24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Metric</a:t>
            </a:r>
            <a:r>
              <a:rPr b="1" lang="en-US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</a:t>
            </a:r>
            <a:r>
              <a:rPr lang="en-US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Recall@IoU=0.5 = fraction of ground-truth people that have a matched prediction (IoU ≥ 0.5).</a:t>
            </a:r>
            <a:endParaRPr b="1" sz="2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Why a sweep?: </a:t>
            </a:r>
            <a:r>
              <a:rPr lang="en-US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The model outputs a score per box. We try several score thresholds and pick the one that gives the best recall on val.</a:t>
            </a:r>
            <a:endParaRPr sz="2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rPr b="1" lang="en-US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Chosen:</a:t>
            </a:r>
            <a:r>
              <a:rPr lang="en-US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score_thresh = 0.35 (highest recall).</a:t>
            </a:r>
            <a:endParaRPr sz="2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41" name="Google Shape;341;g39455afd336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6400" y="4522425"/>
            <a:ext cx="6982114" cy="212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9455afd336_0_0"/>
          <p:cNvSpPr txBox="1"/>
          <p:nvPr>
            <p:ph idx="4294967295"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Play"/>
              <a:buNone/>
            </a:pPr>
            <a:r>
              <a:rPr lang="en-US" sz="4800">
                <a:solidFill>
                  <a:schemeClr val="lt1"/>
                </a:solidFill>
              </a:rPr>
              <a:t>Outputs &amp; Handoff to Tracking/Re-ID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347" name="Google Shape;347;g39455afd336_0_0"/>
          <p:cNvSpPr txBox="1"/>
          <p:nvPr>
            <p:ph idx="4294967295" type="body"/>
          </p:nvPr>
        </p:nvSpPr>
        <p:spPr>
          <a:xfrm>
            <a:off x="897825" y="1368975"/>
            <a:ext cx="4965000" cy="31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What was produced</a:t>
            </a:r>
            <a:r>
              <a:rPr b="1" lang="en-US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</a:t>
            </a:r>
            <a:endParaRPr b="1" sz="2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lang="en-US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checkpoints/ - fasterrcnn_best.pt, fasterrcnn_last.pt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lang="en-US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samples/ - a few val frames with predicted boxes 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lang="en-US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training_log.json - {epoch, train_loss, val_recall, sec, lr}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lang="en-US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detections_val.jsonl - 1 line per frame (post-NMS, thresholded)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48" name="Google Shape;348;g39455afd336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2500" y="4879800"/>
            <a:ext cx="8014449" cy="171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g39455afd336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7950" y="1381886"/>
            <a:ext cx="5984050" cy="336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76125" y="175925"/>
            <a:ext cx="2715876" cy="2715876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Siamese Network for Re-Identification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6" name="Google Shape;356;p6"/>
          <p:cNvSpPr txBox="1"/>
          <p:nvPr>
            <p:ph idx="1" type="body"/>
          </p:nvPr>
        </p:nvSpPr>
        <p:spPr>
          <a:xfrm>
            <a:off x="301000" y="1530675"/>
            <a:ext cx="5139600" cy="47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500">
                <a:solidFill>
                  <a:schemeClr val="lt1"/>
                </a:solidFill>
              </a:rPr>
              <a:t>Goal:</a:t>
            </a:r>
            <a:endParaRPr b="1" sz="2500"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>
                <a:solidFill>
                  <a:schemeClr val="lt1"/>
                </a:solidFill>
              </a:rPr>
              <a:t>Enable the model to consistently recognize the same person across multiple video frames using learned appearance embeddings.</a:t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400">
                <a:solidFill>
                  <a:schemeClr val="lt1"/>
                </a:solidFill>
              </a:rPr>
              <a:t>Pipeline</a:t>
            </a:r>
            <a:endParaRPr b="1" sz="24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Faster R-CNN detects people and outputs bounding boxes per frame</a:t>
            </a:r>
            <a:endParaRPr baseline="30000" sz="28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Cropped detections are passed into the Siamese Network</a:t>
            </a:r>
            <a:endParaRPr baseline="30000" sz="28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The Siamese Network generates embeddings for each person instance</a:t>
            </a:r>
            <a:endParaRPr baseline="30000" sz="28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Embeddings are compared to determine identity consistency across frames</a:t>
            </a:r>
            <a:endParaRPr baseline="30000" sz="2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aseline="30000" sz="2800">
              <a:solidFill>
                <a:schemeClr val="lt1"/>
              </a:solidFill>
            </a:endParaRPr>
          </a:p>
        </p:txBody>
      </p:sp>
      <p:sp>
        <p:nvSpPr>
          <p:cNvPr id="357" name="Google Shape;357;p6"/>
          <p:cNvSpPr txBox="1"/>
          <p:nvPr/>
        </p:nvSpPr>
        <p:spPr>
          <a:xfrm>
            <a:off x="5589175" y="1577625"/>
            <a:ext cx="5063700" cy="49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08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Training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Trained using Triplet Loss: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Anchor: one person image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Positive: same person, different frame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Negative: different person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Optimizes the feature space so: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Same person → embeddings close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○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Different people → embeddings far apart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20 epochs on the cropped MOT16 training set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2800"/>
              <a:buFont typeface="Nunito"/>
              <a:buChar char="●"/>
            </a:pPr>
            <a:r>
              <a:rPr baseline="30000" lang="en-US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Output: fixed-length embedding per person used for cross-frame matching</a:t>
            </a:r>
            <a:endParaRPr baseline="30000"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ae5143afb7_1_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>
                <a:solidFill>
                  <a:schemeClr val="lt1"/>
                </a:solidFill>
              </a:rPr>
              <a:t>Siamese Network – Results &amp; Performance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3" name="Google Shape;363;g3ae5143afb7_1_13"/>
          <p:cNvSpPr txBox="1"/>
          <p:nvPr>
            <p:ph idx="1" type="body"/>
          </p:nvPr>
        </p:nvSpPr>
        <p:spPr>
          <a:xfrm>
            <a:off x="377200" y="1473525"/>
            <a:ext cx="5760600" cy="47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500">
                <a:solidFill>
                  <a:schemeClr val="lt1"/>
                </a:solidFill>
              </a:rPr>
              <a:t>Training convergence</a:t>
            </a:r>
            <a:endParaRPr b="1" sz="25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Trained for 20 epochs on MOT16 cropped person images</a:t>
            </a:r>
            <a:endParaRPr baseline="30000" sz="28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Triplet loss decreased from 0.0467 → 0.0096</a:t>
            </a:r>
            <a:endParaRPr baseline="30000" sz="28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That’s roughly an 80% reduction in loss, indicating the network learned a discriminative embedding space</a:t>
            </a:r>
            <a:endParaRPr>
              <a:solidFill>
                <a:schemeClr val="lt1"/>
              </a:solidFill>
            </a:endParaRPr>
          </a:p>
          <a:p>
            <a:pPr indent="-508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400">
                <a:solidFill>
                  <a:schemeClr val="lt1"/>
                </a:solidFill>
              </a:rPr>
              <a:t>Training behavior</a:t>
            </a:r>
            <a:endParaRPr b="1" sz="24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Early epochs were slow (up to ~29 minutes) as data </a:t>
            </a:r>
            <a:r>
              <a:rPr baseline="30000" lang="en-US" sz="2800">
                <a:solidFill>
                  <a:schemeClr val="lt1"/>
                </a:solidFill>
              </a:rPr>
              <a:t>was first read from Google Drive</a:t>
            </a:r>
            <a:endParaRPr baseline="30000" sz="28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Later epochs stabilized to ~1–5 minutes per epoch as caching and I/O improved</a:t>
            </a:r>
            <a:endParaRPr baseline="30000" sz="28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2800"/>
              <a:buChar char="●"/>
            </a:pPr>
            <a:r>
              <a:rPr baseline="30000" lang="en-US" sz="2800">
                <a:solidFill>
                  <a:schemeClr val="lt1"/>
                </a:solidFill>
              </a:rPr>
              <a:t>Overall training finished successfully and the final model weights were saved as `siamese_osnet_best.pt`</a:t>
            </a:r>
            <a:endParaRPr baseline="30000" sz="2800">
              <a:solidFill>
                <a:schemeClr val="lt1"/>
              </a:solidFill>
            </a:endParaRPr>
          </a:p>
        </p:txBody>
      </p:sp>
      <p:sp>
        <p:nvSpPr>
          <p:cNvPr id="364" name="Google Shape;364;g3ae5143afb7_1_13"/>
          <p:cNvSpPr txBox="1"/>
          <p:nvPr/>
        </p:nvSpPr>
        <p:spPr>
          <a:xfrm>
            <a:off x="6549300" y="1473525"/>
            <a:ext cx="5063700" cy="52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08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Data issues &amp; robustness</a:t>
            </a:r>
            <a:endParaRPr baseline="30000" sz="2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735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unito"/>
              <a:buChar char="●"/>
            </a:pPr>
            <a:r>
              <a:rPr baseline="30000" lang="en-US" sz="2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Some cropped images were corrupted / unreadable in MOT16</a:t>
            </a:r>
            <a:endParaRPr baseline="30000" sz="2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7350" lvl="1" marL="9144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unito"/>
              <a:buChar char="○"/>
            </a:pPr>
            <a:r>
              <a:rPr baseline="30000" lang="en-US" sz="2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Training loop handled these gracefully with dummy tensors, so training did not crash</a:t>
            </a:r>
            <a:endParaRPr baseline="30000" sz="2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735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unito"/>
              <a:buChar char="●"/>
            </a:pPr>
            <a:r>
              <a:rPr baseline="30000" lang="en-US" sz="2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Shows the pipeline can tolerate noisy / imperfect real-world data in the dataset</a:t>
            </a:r>
            <a:endParaRPr baseline="30000" sz="2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508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Observed Limitations</a:t>
            </a:r>
            <a:endParaRPr baseline="30000" sz="2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735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unito"/>
              <a:buChar char="●"/>
            </a:pPr>
            <a:r>
              <a:rPr baseline="30000" lang="en-US" sz="2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Identity stability degrades during partial or full occlusion</a:t>
            </a:r>
            <a:endParaRPr baseline="30000" sz="2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735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unito"/>
              <a:buChar char="●"/>
            </a:pPr>
            <a:r>
              <a:rPr baseline="30000" lang="en-US" sz="2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When a person is temporarily obscured, the system may reassign a new ID upon reappearance</a:t>
            </a:r>
            <a:endParaRPr baseline="30000" sz="2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7350" lvl="0" marL="457200" rtl="0" algn="l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2500"/>
              <a:buFont typeface="Nunito"/>
              <a:buChar char="●"/>
            </a:pPr>
            <a:r>
              <a:rPr baseline="30000" lang="en-US" sz="2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This behavior is common in appearance-only Re-ID systems without motion modeling</a:t>
            </a:r>
            <a:endParaRPr baseline="30000" sz="2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2025-09-25T21:02:35Z</dcterms:created>
</cp:coreProperties>
</file>